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7" r:id="rId1"/>
    <p:sldMasterId id="2147483859" r:id="rId2"/>
  </p:sldMasterIdLst>
  <p:notesMasterIdLst>
    <p:notesMasterId r:id="rId54"/>
  </p:notesMasterIdLst>
  <p:handoutMasterIdLst>
    <p:handoutMasterId r:id="rId55"/>
  </p:handoutMasterIdLst>
  <p:sldIdLst>
    <p:sldId id="382" r:id="rId3"/>
    <p:sldId id="331" r:id="rId4"/>
    <p:sldId id="318" r:id="rId5"/>
    <p:sldId id="319" r:id="rId6"/>
    <p:sldId id="256" r:id="rId7"/>
    <p:sldId id="259" r:id="rId8"/>
    <p:sldId id="260" r:id="rId9"/>
    <p:sldId id="326" r:id="rId10"/>
    <p:sldId id="269" r:id="rId11"/>
    <p:sldId id="268" r:id="rId12"/>
    <p:sldId id="262" r:id="rId13"/>
    <p:sldId id="264" r:id="rId14"/>
    <p:sldId id="265" r:id="rId15"/>
    <p:sldId id="273" r:id="rId16"/>
    <p:sldId id="321" r:id="rId17"/>
    <p:sldId id="274" r:id="rId18"/>
    <p:sldId id="276" r:id="rId19"/>
    <p:sldId id="322" r:id="rId20"/>
    <p:sldId id="267" r:id="rId21"/>
    <p:sldId id="281" r:id="rId22"/>
    <p:sldId id="282" r:id="rId23"/>
    <p:sldId id="287" r:id="rId24"/>
    <p:sldId id="330" r:id="rId25"/>
    <p:sldId id="288" r:id="rId26"/>
    <p:sldId id="324" r:id="rId27"/>
    <p:sldId id="290" r:id="rId28"/>
    <p:sldId id="332" r:id="rId29"/>
    <p:sldId id="285" r:id="rId30"/>
    <p:sldId id="286" r:id="rId31"/>
    <p:sldId id="327" r:id="rId32"/>
    <p:sldId id="294" r:id="rId33"/>
    <p:sldId id="314" r:id="rId34"/>
    <p:sldId id="296" r:id="rId35"/>
    <p:sldId id="301" r:id="rId36"/>
    <p:sldId id="302" r:id="rId37"/>
    <p:sldId id="297" r:id="rId38"/>
    <p:sldId id="325" r:id="rId39"/>
    <p:sldId id="305" r:id="rId40"/>
    <p:sldId id="304" r:id="rId41"/>
    <p:sldId id="298" r:id="rId42"/>
    <p:sldId id="299" r:id="rId43"/>
    <p:sldId id="306" r:id="rId44"/>
    <p:sldId id="328" r:id="rId45"/>
    <p:sldId id="311" r:id="rId46"/>
    <p:sldId id="309" r:id="rId47"/>
    <p:sldId id="315" r:id="rId48"/>
    <p:sldId id="378" r:id="rId49"/>
    <p:sldId id="375" r:id="rId50"/>
    <p:sldId id="379" r:id="rId51"/>
    <p:sldId id="380" r:id="rId52"/>
    <p:sldId id="381" r:id="rId53"/>
  </p:sldIdLst>
  <p:sldSz cx="9144000" cy="6858000" type="screen4x3"/>
  <p:notesSz cx="6858000" cy="9117013"/>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Main Content" id="{BF163F6D-30A3-46E4-A9E6-DC1E33FA3777}">
          <p14:sldIdLst>
            <p14:sldId id="382"/>
            <p14:sldId id="331"/>
            <p14:sldId id="318"/>
            <p14:sldId id="319"/>
            <p14:sldId id="256"/>
            <p14:sldId id="259"/>
            <p14:sldId id="260"/>
            <p14:sldId id="326"/>
            <p14:sldId id="269"/>
            <p14:sldId id="268"/>
            <p14:sldId id="262"/>
            <p14:sldId id="264"/>
            <p14:sldId id="265"/>
            <p14:sldId id="273"/>
            <p14:sldId id="321"/>
            <p14:sldId id="274"/>
            <p14:sldId id="276"/>
            <p14:sldId id="322"/>
            <p14:sldId id="267"/>
            <p14:sldId id="281"/>
            <p14:sldId id="282"/>
            <p14:sldId id="287"/>
            <p14:sldId id="330"/>
            <p14:sldId id="288"/>
            <p14:sldId id="324"/>
            <p14:sldId id="290"/>
            <p14:sldId id="332"/>
            <p14:sldId id="285"/>
            <p14:sldId id="286"/>
            <p14:sldId id="327"/>
            <p14:sldId id="294"/>
            <p14:sldId id="314"/>
            <p14:sldId id="296"/>
            <p14:sldId id="301"/>
            <p14:sldId id="302"/>
            <p14:sldId id="297"/>
            <p14:sldId id="325"/>
            <p14:sldId id="305"/>
            <p14:sldId id="304"/>
            <p14:sldId id="298"/>
            <p14:sldId id="299"/>
            <p14:sldId id="306"/>
            <p14:sldId id="328"/>
            <p14:sldId id="311"/>
            <p14:sldId id="309"/>
            <p14:sldId id="315"/>
          </p14:sldIdLst>
        </p14:section>
        <p14:section name="Appendix: Image Descriptions for Unsighted Students" id="{BCA4666C-7D0B-4417-9C30-2B295F4F49F1}">
          <p14:sldIdLst>
            <p14:sldId id="378"/>
            <p14:sldId id="375"/>
            <p14:sldId id="379"/>
            <p14:sldId id="380"/>
            <p14:sldId id="38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71">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004D86"/>
    <a:srgbClr val="009999"/>
    <a:srgbClr val="B2D0BB"/>
    <a:srgbClr val="3034B2"/>
    <a:srgbClr val="C6040B"/>
    <a:srgbClr val="C35732"/>
    <a:srgbClr val="71CDFF"/>
    <a:srgbClr val="0F9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87" autoAdjust="0"/>
    <p:restoredTop sz="86369" autoAdjust="0"/>
  </p:normalViewPr>
  <p:slideViewPr>
    <p:cSldViewPr snapToObjects="1">
      <p:cViewPr varScale="1">
        <p:scale>
          <a:sx n="95" d="100"/>
          <a:sy n="95" d="100"/>
        </p:scale>
        <p:origin x="1632" y="66"/>
      </p:cViewPr>
      <p:guideLst>
        <p:guide orient="horz" pos="2160"/>
        <p:guide pos="2880"/>
      </p:guideLst>
    </p:cSldViewPr>
  </p:slideViewPr>
  <p:outlineViewPr>
    <p:cViewPr>
      <p:scale>
        <a:sx n="33" d="100"/>
        <a:sy n="33" d="100"/>
      </p:scale>
      <p:origin x="0" y="-9078"/>
    </p:cViewPr>
  </p:outlineViewPr>
  <p:notesTextViewPr>
    <p:cViewPr>
      <p:scale>
        <a:sx n="100" d="100"/>
        <a:sy n="100" d="100"/>
      </p:scale>
      <p:origin x="0" y="0"/>
    </p:cViewPr>
  </p:notesTextViewPr>
  <p:notesViewPr>
    <p:cSldViewPr snapToObjects="1">
      <p:cViewPr varScale="1">
        <p:scale>
          <a:sx n="66" d="100"/>
          <a:sy n="66" d="100"/>
        </p:scale>
        <p:origin x="3252" y="66"/>
      </p:cViewPr>
      <p:guideLst>
        <p:guide orient="horz" pos="2871"/>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0" y="0"/>
            <a:ext cx="2971800"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p>
        </p:txBody>
      </p:sp>
      <p:sp>
        <p:nvSpPr>
          <p:cNvPr id="167939" name="Rectangle 3"/>
          <p:cNvSpPr>
            <a:spLocks noGrp="1" noChangeArrowheads="1"/>
          </p:cNvSpPr>
          <p:nvPr>
            <p:ph type="dt" sz="quarter" idx="1"/>
          </p:nvPr>
        </p:nvSpPr>
        <p:spPr bwMode="auto">
          <a:xfrm>
            <a:off x="3886200" y="0"/>
            <a:ext cx="2971800"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70660" name="Rectangle 6"/>
          <p:cNvSpPr>
            <a:spLocks noChangeArrowheads="1"/>
          </p:cNvSpPr>
          <p:nvPr/>
        </p:nvSpPr>
        <p:spPr bwMode="auto">
          <a:xfrm>
            <a:off x="819150" y="8705850"/>
            <a:ext cx="5218113"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315" tIns="46657" rIns="93315" bIns="46657" anchor="b"/>
          <a:lstStyle>
            <a:lvl1pPr defTabSz="933450" eaLnBrk="0" hangingPunct="0">
              <a:defRPr sz="2400">
                <a:solidFill>
                  <a:schemeClr val="tx1"/>
                </a:solidFill>
                <a:latin typeface="Arial" charset="0"/>
              </a:defRPr>
            </a:lvl1pPr>
            <a:lvl2pPr marL="742950" indent="-285750" defTabSz="933450" eaLnBrk="0" hangingPunct="0">
              <a:defRPr sz="2400">
                <a:solidFill>
                  <a:schemeClr val="tx1"/>
                </a:solidFill>
                <a:latin typeface="Arial" charset="0"/>
              </a:defRPr>
            </a:lvl2pPr>
            <a:lvl3pPr marL="1143000" indent="-228600" defTabSz="933450" eaLnBrk="0" hangingPunct="0">
              <a:defRPr sz="2400">
                <a:solidFill>
                  <a:schemeClr val="tx1"/>
                </a:solidFill>
                <a:latin typeface="Arial" charset="0"/>
              </a:defRPr>
            </a:lvl3pPr>
            <a:lvl4pPr marL="1600200" indent="-228600" defTabSz="933450" eaLnBrk="0" hangingPunct="0">
              <a:defRPr sz="2400">
                <a:solidFill>
                  <a:schemeClr val="tx1"/>
                </a:solidFill>
                <a:latin typeface="Arial" charset="0"/>
              </a:defRPr>
            </a:lvl4pPr>
            <a:lvl5pPr marL="2057400" indent="-228600" defTabSz="933450" eaLnBrk="0" hangingPunct="0">
              <a:defRPr sz="2400">
                <a:solidFill>
                  <a:schemeClr val="tx1"/>
                </a:solidFill>
                <a:latin typeface="Arial" charset="0"/>
              </a:defRPr>
            </a:lvl5pPr>
            <a:lvl6pPr marL="2514600" indent="-228600" defTabSz="933450" eaLnBrk="0" fontAlgn="base" hangingPunct="0">
              <a:spcBef>
                <a:spcPct val="0"/>
              </a:spcBef>
              <a:spcAft>
                <a:spcPct val="0"/>
              </a:spcAft>
              <a:defRPr sz="2400">
                <a:solidFill>
                  <a:schemeClr val="tx1"/>
                </a:solidFill>
                <a:latin typeface="Arial" charset="0"/>
              </a:defRPr>
            </a:lvl6pPr>
            <a:lvl7pPr marL="2971800" indent="-228600" defTabSz="933450" eaLnBrk="0" fontAlgn="base" hangingPunct="0">
              <a:spcBef>
                <a:spcPct val="0"/>
              </a:spcBef>
              <a:spcAft>
                <a:spcPct val="0"/>
              </a:spcAft>
              <a:defRPr sz="2400">
                <a:solidFill>
                  <a:schemeClr val="tx1"/>
                </a:solidFill>
                <a:latin typeface="Arial" charset="0"/>
              </a:defRPr>
            </a:lvl7pPr>
            <a:lvl8pPr marL="3429000" indent="-228600" defTabSz="933450" eaLnBrk="0" fontAlgn="base" hangingPunct="0">
              <a:spcBef>
                <a:spcPct val="0"/>
              </a:spcBef>
              <a:spcAft>
                <a:spcPct val="0"/>
              </a:spcAft>
              <a:defRPr sz="2400">
                <a:solidFill>
                  <a:schemeClr val="tx1"/>
                </a:solidFill>
                <a:latin typeface="Arial" charset="0"/>
              </a:defRPr>
            </a:lvl8pPr>
            <a:lvl9pPr marL="3886200" indent="-228600" defTabSz="933450" eaLnBrk="0" fontAlgn="base" hangingPunct="0">
              <a:spcBef>
                <a:spcPct val="0"/>
              </a:spcBef>
              <a:spcAft>
                <a:spcPct val="0"/>
              </a:spcAft>
              <a:defRPr sz="2400">
                <a:solidFill>
                  <a:schemeClr val="tx1"/>
                </a:solidFill>
                <a:latin typeface="Arial" charset="0"/>
              </a:defRPr>
            </a:lvl9pPr>
          </a:lstStyle>
          <a:p>
            <a:pPr algn="ctr" eaLnBrk="1" hangingPunct="1">
              <a:defRPr/>
            </a:pPr>
            <a:r>
              <a:rPr lang="en-US" altLang="en-US" sz="800" i="1">
                <a:latin typeface="Times New Roman" pitchFamily="18" charset="0"/>
              </a:rPr>
              <a:t>Basic Marketing – Chapter 6</a:t>
            </a:r>
          </a:p>
          <a:p>
            <a:pPr algn="ctr" eaLnBrk="1" hangingPunct="1">
              <a:defRPr/>
            </a:pPr>
            <a:r>
              <a:rPr lang="en-US" altLang="en-US" sz="800" i="1">
                <a:latin typeface="Times New Roman" pitchFamily="18" charset="0"/>
              </a:rPr>
              <a:t>Handout 6-</a:t>
            </a:r>
            <a:fld id="{3F7C08E4-3710-4D4F-9B97-83B96BFCC2F9}" type="slidenum">
              <a:rPr lang="en-US" altLang="en-US" sz="800" i="1" smtClean="0">
                <a:latin typeface="Times New Roman" pitchFamily="18" charset="0"/>
              </a:rPr>
              <a:pPr algn="ctr" eaLnBrk="1" hangingPunct="1">
                <a:defRPr/>
              </a:pPr>
              <a:t>‹#›</a:t>
            </a:fld>
            <a:endParaRPr lang="en-US" altLang="en-US" sz="800" i="1">
              <a:latin typeface="Times New Roman" pitchFamily="18" charset="0"/>
            </a:endParaRPr>
          </a:p>
        </p:txBody>
      </p:sp>
    </p:spTree>
    <p:extLst>
      <p:ext uri="{BB962C8B-B14F-4D97-AF65-F5344CB8AC3E}">
        <p14:creationId xmlns:p14="http://schemas.microsoft.com/office/powerpoint/2010/main" val="26338030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pitchFamily="34" charset="0"/>
              </a:defRPr>
            </a:lvl1pPr>
          </a:lstStyle>
          <a:p>
            <a:pPr>
              <a:defRPr/>
            </a:pPr>
            <a:endParaRPr lang="en-US"/>
          </a:p>
        </p:txBody>
      </p:sp>
      <p:sp>
        <p:nvSpPr>
          <p:cNvPr id="20483" name="Rectangle 3"/>
          <p:cNvSpPr>
            <a:spLocks noGrp="1" noChangeArrowheads="1"/>
          </p:cNvSpPr>
          <p:nvPr>
            <p:ph type="dt" idx="1"/>
          </p:nvPr>
        </p:nvSpPr>
        <p:spPr bwMode="auto">
          <a:xfrm>
            <a:off x="3886200" y="0"/>
            <a:ext cx="2971800"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Times" pitchFamily="34"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536575" y="531813"/>
            <a:ext cx="2355850" cy="176688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485" name="Rectangle 5"/>
          <p:cNvSpPr>
            <a:spLocks noGrp="1" noChangeArrowheads="1"/>
          </p:cNvSpPr>
          <p:nvPr>
            <p:ph type="body" sz="quarter" idx="3"/>
          </p:nvPr>
        </p:nvSpPr>
        <p:spPr bwMode="auto">
          <a:xfrm>
            <a:off x="914400" y="4330700"/>
            <a:ext cx="5029200" cy="410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488" name="Rectangle 8"/>
          <p:cNvSpPr>
            <a:spLocks noGrp="1" noChangeArrowheads="1"/>
          </p:cNvSpPr>
          <p:nvPr>
            <p:ph type="sldNum" sz="quarter" idx="5"/>
          </p:nvPr>
        </p:nvSpPr>
        <p:spPr bwMode="auto">
          <a:xfrm>
            <a:off x="876300" y="8705850"/>
            <a:ext cx="510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800" i="1">
                <a:latin typeface="Times New Roman" pitchFamily="18" charset="0"/>
              </a:defRPr>
            </a:lvl1pPr>
          </a:lstStyle>
          <a:p>
            <a:pPr>
              <a:defRPr/>
            </a:pPr>
            <a:r>
              <a:rPr lang="en-US"/>
              <a:t>Multimedia Lecture Support Package to Accompany Basic Marketing</a:t>
            </a:r>
          </a:p>
          <a:p>
            <a:pPr>
              <a:defRPr/>
            </a:pPr>
            <a:r>
              <a:rPr lang="en-US"/>
              <a:t>Lecture Script 6-</a:t>
            </a:r>
            <a:fld id="{8CEEFAAE-465A-49AE-9AFD-FF75E72B2F2F}" type="slidenum">
              <a:rPr lang="en-US"/>
              <a:pPr>
                <a:defRPr/>
              </a:pPr>
              <a:t>‹#›</a:t>
            </a:fld>
            <a:endParaRPr lang="en-US"/>
          </a:p>
        </p:txBody>
      </p:sp>
    </p:spTree>
    <p:extLst>
      <p:ext uri="{BB962C8B-B14F-4D97-AF65-F5344CB8AC3E}">
        <p14:creationId xmlns:p14="http://schemas.microsoft.com/office/powerpoint/2010/main" val="40607716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4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4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4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4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p:spPr>
        <p:txBody>
          <a:bodyPr/>
          <a:lstStyle/>
          <a:p>
            <a:endParaRPr lang="en-US" altLang="en-US" dirty="0"/>
          </a:p>
        </p:txBody>
      </p:sp>
      <p:sp>
        <p:nvSpPr>
          <p:cNvPr id="48132"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fld id="{C490D86B-9A10-43DA-A595-B80CE686CD9E}" type="slidenum">
              <a:rPr kumimoji="0" lang="en-US" altLang="en-US" sz="800" b="0" i="1"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ctr" defTabSz="914400" rtl="0" eaLnBrk="1" fontAlgn="base" latinLnBrk="0" hangingPunct="1">
                <a:lnSpc>
                  <a:spcPct val="100000"/>
                </a:lnSpc>
                <a:spcBef>
                  <a:spcPct val="0"/>
                </a:spcBef>
                <a:spcAft>
                  <a:spcPct val="0"/>
                </a:spcAft>
                <a:buClrTx/>
                <a:buSzTx/>
                <a:buFontTx/>
                <a:buNone/>
                <a:tabLst/>
                <a:defRPr/>
              </a:pPr>
              <a:t>1</a:t>
            </a:fld>
            <a:endParaRPr kumimoji="0" lang="en-US" altLang="en-US" sz="800" b="0" i="1"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p:spPr>
        <p:txBody>
          <a:bodyPr/>
          <a:lstStyle/>
          <a:p>
            <a:endParaRPr lang="en-US" altLang="en-US"/>
          </a:p>
        </p:txBody>
      </p:sp>
      <p:sp>
        <p:nvSpPr>
          <p:cNvPr id="60420"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EBCD7E5C-88FC-43DB-9DB3-CA7B9DB84A72}" type="slidenum">
              <a:rPr lang="en-US" altLang="en-US" sz="800" smtClean="0"/>
              <a:t>10</a:t>
            </a:fld>
            <a:endParaRPr lang="en-US" altLang="en-US" sz="8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p:spPr>
        <p:txBody>
          <a:bodyPr/>
          <a:lstStyle/>
          <a:p>
            <a:pPr eaLnBrk="1" hangingPunct="1">
              <a:lnSpc>
                <a:spcPct val="90000"/>
              </a:lnSpc>
            </a:pPr>
            <a:r>
              <a:rPr lang="en-US" altLang="en-US" dirty="0"/>
              <a:t>While the theories all suggest that trade is beneficial, they lack agreement in their recommendations for government policy.</a:t>
            </a:r>
          </a:p>
        </p:txBody>
      </p:sp>
      <p:sp>
        <p:nvSpPr>
          <p:cNvPr id="61444"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CEBAF067-3530-446D-B2CC-6129F9BC9BA0}" type="slidenum">
              <a:rPr lang="en-US" altLang="en-US" sz="800" smtClean="0"/>
              <a:t>11</a:t>
            </a:fld>
            <a:endParaRPr lang="en-US" altLang="en-US" sz="8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p:spPr>
        <p:txBody>
          <a:bodyPr/>
          <a:lstStyle/>
          <a:p>
            <a:r>
              <a:rPr lang="en-US" altLang="en-US" dirty="0"/>
              <a:t>LO 6-2 S</a:t>
            </a:r>
            <a:r>
              <a:rPr lang="en-US" dirty="0"/>
              <a:t>ummarize the different theories explaining trade flows between nations.</a:t>
            </a:r>
            <a:endParaRPr lang="en-US" altLang="en-US" dirty="0"/>
          </a:p>
          <a:p>
            <a:endParaRPr lang="en-US" altLang="en-US" dirty="0"/>
          </a:p>
          <a:p>
            <a:r>
              <a:rPr lang="en-US" dirty="0"/>
              <a:t>Neo-mercantilists equate political power with economic power and economic power with a balance-of-trade surplus. Critics argue that several nations have adopted a neo-mercantilist strategy that is designed to simultaneously boost exports and limit imports.</a:t>
            </a:r>
            <a:endParaRPr lang="en-US" altLang="en-US" dirty="0"/>
          </a:p>
        </p:txBody>
      </p:sp>
      <p:sp>
        <p:nvSpPr>
          <p:cNvPr id="62468"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6D40D177-B757-4F76-90F8-B8F2BBEF9F90}" type="slidenum">
              <a:rPr lang="en-US" altLang="en-US" sz="800" smtClean="0"/>
              <a:t>12</a:t>
            </a:fld>
            <a:endParaRPr lang="en-US" altLang="en-US" sz="8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8"/>
          <p:cNvSpPr>
            <a:spLocks noGrp="1" noChangeArrowheads="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C76F8974-3741-4002-9C30-B62FA9429111}" type="slidenum">
              <a:rPr lang="en-US" altLang="en-US" sz="800" smtClean="0"/>
              <a:t>13</a:t>
            </a:fld>
            <a:endParaRPr lang="en-US" altLang="en-US" sz="800"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pPr eaLnBrk="1" hangingPunct="1">
              <a:lnSpc>
                <a:spcPct val="80000"/>
              </a:lnSpc>
            </a:pPr>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p:spPr>
        <p:txBody>
          <a:bodyPr/>
          <a:lstStyle/>
          <a:p>
            <a:pPr eaLnBrk="1" hangingPunct="1"/>
            <a:r>
              <a:rPr lang="en-US" altLang="en-US" dirty="0"/>
              <a:t>Assume that two countries, Ghana and South Korea, both have 200 units of resources that could either be used to produce rice or cocoa.  In Ghana, it takes 10 units of resources to produce one ton of cocoa and 20 units of resources to produce one ton of rice.  So, Ghana could produce 20 tons of cocoa and no rice, 10 tons of rice and no cocoa, or some combination of rice and cocoa between the two extremes.</a:t>
            </a:r>
          </a:p>
          <a:p>
            <a:pPr eaLnBrk="1" hangingPunct="1"/>
            <a:endParaRPr lang="en-US" altLang="en-US" dirty="0"/>
          </a:p>
          <a:p>
            <a:pPr eaLnBrk="1" hangingPunct="1"/>
            <a:r>
              <a:rPr lang="en-US" altLang="en-US" dirty="0"/>
              <a:t>In South Korea it takes 40 units of resources to produce one ton of cocoa and 10 resources to produce one ton of rice.  So, South Korea could produce 5 tons of cocoa and no rice, 20 tons of rice and no cocoa, or some combination in between.</a:t>
            </a:r>
          </a:p>
          <a:p>
            <a:pPr eaLnBrk="1" hangingPunct="1"/>
            <a:r>
              <a:rPr lang="en-US" altLang="en-US" dirty="0"/>
              <a:t>Ghana has an absolute advantage in the production of cocoa.</a:t>
            </a:r>
          </a:p>
          <a:p>
            <a:pPr eaLnBrk="1" hangingPunct="1"/>
            <a:r>
              <a:rPr lang="en-US" altLang="en-US" dirty="0"/>
              <a:t>South Korea has an absolute advantage in the production of rice.</a:t>
            </a:r>
          </a:p>
        </p:txBody>
      </p:sp>
      <p:sp>
        <p:nvSpPr>
          <p:cNvPr id="64516"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5089AF65-7C5D-41A7-9CAA-CAFB92765720}" type="slidenum">
              <a:rPr lang="en-US" altLang="en-US" sz="800" smtClean="0"/>
              <a:t>14</a:t>
            </a:fld>
            <a:endParaRPr lang="en-US" altLang="en-US" sz="8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see that trade is a positive-sum game; it produces net gains for all involved.</a:t>
            </a:r>
          </a:p>
        </p:txBody>
      </p:sp>
      <p:sp>
        <p:nvSpPr>
          <p:cNvPr id="4" name="Slide Number Placeholder 3"/>
          <p:cNvSpPr>
            <a:spLocks noGrp="1"/>
          </p:cNvSpPr>
          <p:nvPr>
            <p:ph type="sldNum" sz="quarter" idx="5"/>
          </p:nvPr>
        </p:nvSpPr>
        <p:spPr>
          <a:xfrm>
            <a:off x="876300" y="8705850"/>
            <a:ext cx="5105400" cy="411163"/>
          </a:xfrm>
        </p:spPr>
        <p:txBody>
          <a:bodyPr/>
          <a:lstStyle/>
          <a:p>
            <a:pPr>
              <a:defRPr/>
            </a:pPr>
            <a:fld id="{51F995C6-CE53-49EC-9A88-79AEDE2C0401}" type="slidenum">
              <a:rPr lang="en-US" smtClean="0"/>
              <a:t>15</a:t>
            </a:fld>
            <a:endParaRPr lang="en-US" dirty="0"/>
          </a:p>
        </p:txBody>
      </p:sp>
    </p:spTree>
    <p:extLst>
      <p:ext uri="{BB962C8B-B14F-4D97-AF65-F5344CB8AC3E}">
        <p14:creationId xmlns:p14="http://schemas.microsoft.com/office/powerpoint/2010/main" val="40237171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p:spPr>
        <p:txBody>
          <a:bodyPr/>
          <a:lstStyle/>
          <a:p>
            <a:pPr marL="0" lvl="1"/>
            <a:r>
              <a:rPr lang="en-US" altLang="en-US" dirty="0"/>
              <a:t>Ricardo’s theory holds that this is true, even if it means the country buys goods from other countries that it could produce more efficiently itself.</a:t>
            </a:r>
          </a:p>
        </p:txBody>
      </p:sp>
      <p:sp>
        <p:nvSpPr>
          <p:cNvPr id="66564"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C84A811D-197D-40A9-A2DC-52E9C5F66CB4}" type="slidenum">
              <a:rPr lang="en-US" altLang="en-US" sz="800" smtClean="0"/>
              <a:t>16</a:t>
            </a:fld>
            <a:endParaRPr lang="en-US" altLang="en-US" sz="8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p:spPr>
        <p:txBody>
          <a:bodyPr/>
          <a:lstStyle/>
          <a:p>
            <a:pPr lvl="0" eaLnBrk="1" hangingPunct="1"/>
            <a:r>
              <a:rPr lang="en-US" altLang="en-US" dirty="0"/>
              <a:t>Assume: Ghana is more efficient in the production of both cocoa and rice. In Ghana, it takes 10 resources to produce one tone of cocoa, and 13 1/3 resources to produce one ton of rice. So, Ghana could produce 20 tons of cocoa and no rice, 15 tons of rice and no cocoa, or some combination of the two. In South Korea, it takes 40 resources to produce one ton of cocoa and 20 resources to produce one ton of rice</a:t>
            </a:r>
          </a:p>
          <a:p>
            <a:pPr lvl="0" eaLnBrk="1" hangingPunct="1"/>
            <a:r>
              <a:rPr lang="en-US" altLang="en-US" dirty="0"/>
              <a:t>So, South Korea could produce 5 tons of cocoa and no rice, 10 tons of rice and no cocoa, or some combination of the two.</a:t>
            </a:r>
          </a:p>
        </p:txBody>
      </p:sp>
      <p:sp>
        <p:nvSpPr>
          <p:cNvPr id="67588"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9D1BDC25-D12C-47DF-9E80-354DA18EFCA2}" type="slidenum">
              <a:rPr lang="en-US" altLang="en-US" sz="800" smtClean="0"/>
              <a:t>17</a:t>
            </a:fld>
            <a:endParaRPr lang="en-US" altLang="en-US" sz="8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0" dirty="0"/>
              <a:t>The theory of comparative advantage suggests that trade is a positive-sum game in which all countries that participate realize economic gains.</a:t>
            </a:r>
            <a:endParaRPr lang="en-US" altLang="en-US" i="0" dirty="0"/>
          </a:p>
        </p:txBody>
      </p:sp>
      <p:sp>
        <p:nvSpPr>
          <p:cNvPr id="4" name="Slide Number Placeholder 3"/>
          <p:cNvSpPr>
            <a:spLocks noGrp="1"/>
          </p:cNvSpPr>
          <p:nvPr>
            <p:ph type="sldNum" sz="quarter" idx="5"/>
          </p:nvPr>
        </p:nvSpPr>
        <p:spPr>
          <a:xfrm>
            <a:off x="876300" y="8705850"/>
            <a:ext cx="5105400" cy="411163"/>
          </a:xfrm>
        </p:spPr>
        <p:txBody>
          <a:bodyPr/>
          <a:lstStyle/>
          <a:p>
            <a:pPr>
              <a:defRPr/>
            </a:pPr>
            <a:fld id="{A7EE56A8-AE0B-48DF-9C3C-095ECA9F1C00}" type="slidenum">
              <a:rPr lang="en-US" smtClean="0"/>
              <a:t>18</a:t>
            </a:fld>
            <a:endParaRPr lang="en-US" dirty="0"/>
          </a:p>
        </p:txBody>
      </p:sp>
    </p:spTree>
    <p:extLst>
      <p:ext uri="{BB962C8B-B14F-4D97-AF65-F5344CB8AC3E}">
        <p14:creationId xmlns:p14="http://schemas.microsoft.com/office/powerpoint/2010/main" val="14262760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p:spPr>
        <p:txBody>
          <a:bodyPr/>
          <a:lstStyle/>
          <a:p>
            <a:endParaRPr lang="en-US" altLang="en-US" i="0" dirty="0"/>
          </a:p>
        </p:txBody>
      </p:sp>
      <p:sp>
        <p:nvSpPr>
          <p:cNvPr id="69636"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F7B89E4A-9F57-4DB9-8D87-F5EDBCC387DD}" type="slidenum">
              <a:rPr lang="en-US" altLang="en-US" sz="800" smtClean="0"/>
              <a:t>19</a:t>
            </a:fld>
            <a:endParaRPr lang="en-US" altLang="en-US" sz="8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17411" name="Slide Number Placeholder 3"/>
          <p:cNvSpPr>
            <a:spLocks noGrp="1"/>
          </p:cNvSpPr>
          <p:nvPr>
            <p:ph type="sldNum" sz="quarter" idx="5"/>
          </p:nvPr>
        </p:nvSpPr>
        <p:spPr bwMode="auto">
          <a:xfrm>
            <a:off x="876300" y="8705850"/>
            <a:ext cx="5105400" cy="411163"/>
          </a:xfrm>
          <a:noFill/>
          <a:ln>
            <a:miter lim="800000"/>
            <a:headEnd/>
            <a:tailEnd/>
          </a:ln>
        </p:spPr>
        <p:txBody>
          <a:bodyPr wrap="square" numCol="1" anchorCtr="0" compatLnSpc="1">
            <a:prstTxWarp prst="textNoShape">
              <a:avLst/>
            </a:prstTxWarp>
          </a:bodyPr>
          <a:lstStyle/>
          <a:p>
            <a:pPr fontAlgn="base">
              <a:spcBef>
                <a:spcPct val="0"/>
              </a:spcBef>
              <a:spcAft>
                <a:spcPct val="0"/>
              </a:spcAft>
            </a:pPr>
            <a:fld id="{07684A3C-485D-4BAC-AA88-CFC94F25B205}" type="slidenum">
              <a:rPr lang="en-US">
                <a:cs typeface="Arial" charset="0"/>
              </a:rPr>
              <a:pPr fontAlgn="base">
                <a:spcBef>
                  <a:spcPct val="0"/>
                </a:spcBef>
                <a:spcAft>
                  <a:spcPct val="0"/>
                </a:spcAft>
              </a:pPr>
              <a:t>2</a:t>
            </a:fld>
            <a:endParaRPr lang="en-US" dirty="0">
              <a:cs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p:spPr>
        <p:txBody>
          <a:bodyPr/>
          <a:lstStyle/>
          <a:p>
            <a:r>
              <a:rPr lang="en-US" altLang="en-US" dirty="0"/>
              <a:t>LO 6-3 Recognize why many economists believe that unrestricted free trade between nations will raise the economic welfare of countries that participate in a free trade system.</a:t>
            </a:r>
          </a:p>
          <a:p>
            <a:endParaRPr lang="en-US" altLang="en-US" dirty="0"/>
          </a:p>
          <a:p>
            <a:r>
              <a:rPr lang="en-US" dirty="0"/>
              <a:t>Once all the assumptions are dropped, the case for unrestricted free trade, while still positive, has been argued by some economists associated with the “new trade theory” to lose some of its strength.</a:t>
            </a:r>
            <a:endParaRPr lang="en-US" altLang="en-US" dirty="0"/>
          </a:p>
        </p:txBody>
      </p:sp>
      <p:sp>
        <p:nvSpPr>
          <p:cNvPr id="70660"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0431AF3E-191B-431A-BB16-196348597D20}" type="slidenum">
              <a:rPr lang="en-US" altLang="en-US" sz="800" smtClean="0"/>
              <a:t>20</a:t>
            </a:fld>
            <a:endParaRPr lang="en-US" altLang="en-US" sz="8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8"/>
          <p:cNvSpPr>
            <a:spLocks noGrp="1" noChangeArrowheads="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257CB8B4-DE47-457A-B148-4E672DF0BB2F}" type="slidenum">
              <a:rPr lang="en-US" altLang="en-US" sz="800" smtClean="0"/>
              <a:t>21</a:t>
            </a:fld>
            <a:endParaRPr lang="en-US" altLang="en-US" sz="800"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pPr eaLnBrk="1" hangingPunct="1">
              <a:lnSpc>
                <a:spcPct val="80000"/>
              </a:lnSpc>
            </a:pPr>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8"/>
          <p:cNvSpPr>
            <a:spLocks noGrp="1" noChangeArrowheads="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E9CE69E3-C99A-4CFD-869C-78B26C354B9D}" type="slidenum">
              <a:rPr lang="en-US" altLang="en-US" sz="800" smtClean="0"/>
              <a:t>22</a:t>
            </a:fld>
            <a:endParaRPr lang="en-US" altLang="en-US" sz="800"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Diminishing returns to specialization occur when more units of resources are required to produce each additional unit. While 10 units of resources may be sufficient to increase Ghana’s output of cocoa from 12 tons to 13 tons, 11 units of resources may be needed to increase output from 13 to 14 tons, 12 units of resources to increase output from 14 tons to 15 tons, and so on. Diminishing returns imply a convex PPF for Ghana.</a:t>
            </a:r>
          </a:p>
        </p:txBody>
      </p:sp>
      <p:sp>
        <p:nvSpPr>
          <p:cNvPr id="4" name="Slide Number Placeholder 3"/>
          <p:cNvSpPr>
            <a:spLocks noGrp="1"/>
          </p:cNvSpPr>
          <p:nvPr>
            <p:ph type="sldNum" sz="quarter" idx="10"/>
          </p:nvPr>
        </p:nvSpPr>
        <p:spPr>
          <a:xfrm>
            <a:off x="876300" y="8705850"/>
            <a:ext cx="5105400" cy="411163"/>
          </a:xfrm>
        </p:spPr>
        <p:txBody>
          <a:bodyPr/>
          <a:lstStyle/>
          <a:p>
            <a:pPr>
              <a:defRPr/>
            </a:pPr>
            <a:fld id="{5CABB488-356C-4368-9C7A-FA9900462D70}" type="slidenum">
              <a:rPr lang="en-US" smtClean="0"/>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p:spPr>
        <p:txBody>
          <a:bodyPr/>
          <a:lstStyle/>
          <a:p>
            <a:r>
              <a:rPr lang="en-US" altLang="en-US" dirty="0"/>
              <a:t>LO 6-3 </a:t>
            </a:r>
            <a:r>
              <a:rPr lang="en-US" dirty="0"/>
              <a:t>Recognize why many economists believe that unrestricted free trade between nations will raise the economic welfare of countries that participate in a free trade system.</a:t>
            </a:r>
          </a:p>
        </p:txBody>
      </p:sp>
      <p:sp>
        <p:nvSpPr>
          <p:cNvPr id="73732"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FCBEB722-9D49-43CB-A5D2-9D844976EFA6}" type="slidenum">
              <a:rPr lang="en-US" altLang="en-US" sz="800" smtClean="0"/>
              <a:t>24</a:t>
            </a:fld>
            <a:endParaRPr lang="en-US" altLang="en-US" sz="8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Dynamic gains in both the stock of a country’s resources and the efficiency with which resources are utilized will cause a country’s PPF to shift outward. This is illustrated in Figure 6.4, where the shift from PPF</a:t>
            </a:r>
            <a:r>
              <a:rPr lang="en-US" baseline="-25000" dirty="0"/>
              <a:t>1</a:t>
            </a:r>
            <a:r>
              <a:rPr lang="en-US" dirty="0"/>
              <a:t> to PPF</a:t>
            </a:r>
            <a:r>
              <a:rPr lang="en-US" baseline="-25000" dirty="0"/>
              <a:t>2</a:t>
            </a:r>
            <a:r>
              <a:rPr lang="en-US" dirty="0"/>
              <a:t> results from the dynamic gains that arise from free trade. As a consequence of this outward shift, the country in Figure 6.4 can produce more of both goods than it did before introduction of free trade. The theory suggests that opening an economy to free trade not only results in static gains of the type discussed earlier but also results in dynamic gains that stimulate economic growth.</a:t>
            </a:r>
          </a:p>
        </p:txBody>
      </p:sp>
      <p:sp>
        <p:nvSpPr>
          <p:cNvPr id="4" name="Slide Number Placeholder 3"/>
          <p:cNvSpPr>
            <a:spLocks noGrp="1"/>
          </p:cNvSpPr>
          <p:nvPr>
            <p:ph type="sldNum" sz="quarter" idx="10"/>
          </p:nvPr>
        </p:nvSpPr>
        <p:spPr>
          <a:xfrm>
            <a:off x="876300" y="8705850"/>
            <a:ext cx="5105400" cy="411163"/>
          </a:xfrm>
        </p:spPr>
        <p:txBody>
          <a:bodyPr/>
          <a:lstStyle/>
          <a:p>
            <a:pPr>
              <a:defRPr/>
            </a:pPr>
            <a:fld id="{0601A5C0-AB78-4CE7-A7E9-C51F0EB2F0F5}" type="slidenum">
              <a:rPr lang="en-US" smtClean="0"/>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p:spPr>
        <p:txBody>
          <a:bodyPr/>
          <a:lstStyle/>
          <a:p>
            <a:r>
              <a:rPr lang="en-US" dirty="0"/>
              <a:t>One recent study found evidence in support of Samuelson’s thesis. The study looked at every county in the United States for its manufacturers’ exposure to competition from China. The researchers found that regions most exposed to China tended not only to lose more manufacturing jobs but also to see overall employment decline. Areas with higher exposure to China also had larger increases in workers receiving unemployment insurance, food stamps, and disability payments. The costs to the economy from the increased government payments amounted to two-thirds of the gains from trade with China. In other words, many of the ways trade with China has helped the United States—such as providing inexpensive goods to U.S. consumers—have been wiped out.</a:t>
            </a:r>
          </a:p>
          <a:p>
            <a:endParaRPr lang="en-US" dirty="0"/>
          </a:p>
          <a:p>
            <a:r>
              <a:rPr lang="en-US" dirty="0"/>
              <a:t>Other economists have dismissed Samuelson’s fears. While not questioning his analysis, they note that as a practical matter, developing nations are unlikely to be able to upgrade the skill level of their workforce rapidly enough to give rise to the situation in Samuelson’s model. In other words, they will quickly run into diminishing returns.</a:t>
            </a:r>
          </a:p>
        </p:txBody>
      </p:sp>
      <p:sp>
        <p:nvSpPr>
          <p:cNvPr id="74756"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04F2FB85-6A20-47F9-85BF-BF47F282E389}" type="slidenum">
              <a:rPr lang="en-US" altLang="en-US" sz="800" smtClean="0"/>
              <a:t>26</a:t>
            </a:fld>
            <a:endParaRPr lang="en-US" altLang="en-US" sz="8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p:spPr>
        <p:txBody>
          <a:bodyPr/>
          <a:lstStyle/>
          <a:p>
            <a:r>
              <a:rPr lang="en-US" dirty="0"/>
              <a:t>The message seems clear: Adopt an open economy and embrace free trade, and your nation will be rewarded with higher economic growth rates. Higher growth will raise income levels and living standards. </a:t>
            </a:r>
            <a:endParaRPr lang="en-US" altLang="en-US" dirty="0"/>
          </a:p>
        </p:txBody>
      </p:sp>
      <p:sp>
        <p:nvSpPr>
          <p:cNvPr id="74756"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3C2B24BC-C300-4B4E-871D-8BE2F0F4B765}" type="slidenum">
              <a:rPr lang="en-US" altLang="en-US" sz="800" smtClean="0"/>
              <a:t>27</a:t>
            </a:fld>
            <a:endParaRPr lang="en-US" altLang="en-US" sz="800" dirty="0"/>
          </a:p>
        </p:txBody>
      </p:sp>
    </p:spTree>
    <p:extLst>
      <p:ext uri="{BB962C8B-B14F-4D97-AF65-F5344CB8AC3E}">
        <p14:creationId xmlns:p14="http://schemas.microsoft.com/office/powerpoint/2010/main" val="40331409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p:spPr>
        <p:txBody>
          <a:bodyPr/>
          <a:lstStyle/>
          <a:p>
            <a:r>
              <a:rPr lang="en-US" altLang="en-US" dirty="0"/>
              <a:t>LO 6-2 </a:t>
            </a:r>
            <a:r>
              <a:rPr lang="en-US" dirty="0"/>
              <a:t>Summarize the different theories explaining trade flows between nations.</a:t>
            </a:r>
            <a:endParaRPr lang="en-US" altLang="en-US" dirty="0"/>
          </a:p>
        </p:txBody>
      </p:sp>
      <p:sp>
        <p:nvSpPr>
          <p:cNvPr id="75780"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836E3207-3A9D-40C7-97ED-3D95AB1F8AC8}" type="slidenum">
              <a:rPr lang="en-US" altLang="en-US" sz="800" smtClean="0"/>
              <a:t>28</a:t>
            </a:fld>
            <a:endParaRPr lang="en-US" altLang="en-US" sz="8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p:spPr>
        <p:txBody>
          <a:bodyPr/>
          <a:lstStyle/>
          <a:p>
            <a:r>
              <a:rPr lang="en-US" dirty="0"/>
              <a:t>This leaves economists with a difficult dilemma. They prefer the </a:t>
            </a:r>
            <a:r>
              <a:rPr lang="en-US" dirty="0" err="1"/>
              <a:t>Heckscher</a:t>
            </a:r>
            <a:r>
              <a:rPr lang="en-US" dirty="0"/>
              <a:t>–Ohlin theory on theoretical grounds, but it is a relatively poor predictor of real-world international trade patterns. On the other hand, the theory they regard as being too limited, Ricardo’s theory of comparative advantage, actually predicts trade patterns with greater accuracy. The best solution to this dilemma may be to return to the </a:t>
            </a:r>
            <a:r>
              <a:rPr lang="en-US" dirty="0" err="1"/>
              <a:t>Ricardian</a:t>
            </a:r>
            <a:r>
              <a:rPr lang="en-US" dirty="0"/>
              <a:t> idea that trade patterns are largely driven by international differences in productivity.</a:t>
            </a:r>
            <a:endParaRPr lang="en-US" altLang="en-US" dirty="0"/>
          </a:p>
        </p:txBody>
      </p:sp>
      <p:sp>
        <p:nvSpPr>
          <p:cNvPr id="76804"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FB08C03B-25BE-49B2-8B51-9EC8B6D476F0}" type="slidenum">
              <a:rPr lang="en-US" altLang="en-US" sz="800" smtClean="0"/>
              <a:t>29</a:t>
            </a:fld>
            <a:endParaRPr lang="en-US" altLang="en-US" sz="8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a:xfrm>
            <a:off x="876300" y="8705850"/>
            <a:ext cx="5105400" cy="411163"/>
          </a:xfrm>
        </p:spPr>
        <p:txBody>
          <a:bodyPr/>
          <a:lstStyle/>
          <a:p>
            <a:pPr>
              <a:defRPr/>
            </a:pPr>
            <a:fld id="{B19D3B7E-F340-42C7-BD26-6EB02E8E039D}" type="slidenum">
              <a:rPr lang="en-US" smtClean="0"/>
              <a:t>3</a:t>
            </a:fld>
            <a:endParaRPr lang="en-US" dirty="0"/>
          </a:p>
        </p:txBody>
      </p:sp>
    </p:spTree>
    <p:extLst>
      <p:ext uri="{BB962C8B-B14F-4D97-AF65-F5344CB8AC3E}">
        <p14:creationId xmlns:p14="http://schemas.microsoft.com/office/powerpoint/2010/main" val="25737060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a:xfrm>
            <a:off x="876300" y="8705850"/>
            <a:ext cx="5105400" cy="411163"/>
          </a:xfrm>
        </p:spPr>
        <p:txBody>
          <a:bodyPr/>
          <a:lstStyle/>
          <a:p>
            <a:pPr>
              <a:defRPr/>
            </a:pPr>
            <a:fld id="{89E29FE3-9083-4146-A72E-C67666FD3335}" type="slidenum">
              <a:rPr lang="en-US" smtClean="0"/>
              <a:t>30</a:t>
            </a:fld>
            <a:endParaRPr lang="en-US" dirty="0"/>
          </a:p>
        </p:txBody>
      </p:sp>
    </p:spTree>
    <p:extLst>
      <p:ext uri="{BB962C8B-B14F-4D97-AF65-F5344CB8AC3E}">
        <p14:creationId xmlns:p14="http://schemas.microsoft.com/office/powerpoint/2010/main" val="40779658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p:spPr>
        <p:txBody>
          <a:bodyPr/>
          <a:lstStyle/>
          <a:p>
            <a:r>
              <a:rPr lang="en-US" altLang="en-US" dirty="0"/>
              <a:t>LO 6-2 </a:t>
            </a:r>
            <a:r>
              <a:rPr lang="en-US" dirty="0"/>
              <a:t>Summarize the different theories explaining trade flows between nations.</a:t>
            </a:r>
            <a:endParaRPr lang="en-US" altLang="en-US" dirty="0"/>
          </a:p>
        </p:txBody>
      </p:sp>
      <p:sp>
        <p:nvSpPr>
          <p:cNvPr id="77828"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C92E84FF-5E65-4776-AE6C-7CCA13CFF936}" type="slidenum">
              <a:rPr lang="en-US" altLang="en-US" sz="800" smtClean="0"/>
              <a:t>31</a:t>
            </a:fld>
            <a:endParaRPr lang="en-US" altLang="en-US" sz="8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p:spPr>
        <p:txBody>
          <a:bodyPr/>
          <a:lstStyle/>
          <a:p>
            <a:r>
              <a:rPr lang="en-US" dirty="0"/>
              <a:t>In sum, although Vernon’s theory may be useful for explaining the pattern of international trade during the period of American global dominance, its relevance in the modern world seems more limited.</a:t>
            </a:r>
            <a:endParaRPr lang="en-US" altLang="en-US" dirty="0"/>
          </a:p>
        </p:txBody>
      </p:sp>
      <p:sp>
        <p:nvSpPr>
          <p:cNvPr id="79876"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F72D3F77-D53A-48F4-8956-0533AE52706B}" type="slidenum">
              <a:rPr lang="en-US" altLang="en-US" sz="800" smtClean="0"/>
              <a:t>32</a:t>
            </a:fld>
            <a:endParaRPr lang="en-US" altLang="en-US" sz="8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p:spPr>
        <p:txBody>
          <a:bodyPr/>
          <a:lstStyle/>
          <a:p>
            <a:r>
              <a:rPr lang="en-US" altLang="en-US" dirty="0"/>
              <a:t>LO 6-2 </a:t>
            </a:r>
            <a:r>
              <a:rPr lang="en-US" dirty="0"/>
              <a:t>Summarize the different theories explaining trade flows between nations. </a:t>
            </a:r>
          </a:p>
          <a:p>
            <a:endParaRPr lang="en-US" altLang="en-US" dirty="0"/>
          </a:p>
          <a:p>
            <a:r>
              <a:rPr lang="en-US" altLang="en-US" dirty="0"/>
              <a:t>W</a:t>
            </a:r>
            <a:r>
              <a:rPr lang="en-US" dirty="0"/>
              <a:t>orld trade in certain products may be dominated by countries whose firms were first movers in their production.</a:t>
            </a:r>
            <a:endParaRPr lang="en-US" altLang="en-US" dirty="0"/>
          </a:p>
        </p:txBody>
      </p:sp>
      <p:sp>
        <p:nvSpPr>
          <p:cNvPr id="80900"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C7FAEA14-FE56-4EE0-8105-1DC1086F05EE}" type="slidenum">
              <a:rPr lang="en-US" altLang="en-US" sz="800" smtClean="0"/>
              <a:t>33</a:t>
            </a:fld>
            <a:endParaRPr lang="en-US" altLang="en-US" sz="8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p:spPr>
        <p:txBody>
          <a:bodyPr/>
          <a:lstStyle/>
          <a:p>
            <a:r>
              <a:rPr lang="en-US" altLang="en-US" dirty="0"/>
              <a:t>LO 6-3</a:t>
            </a:r>
            <a:r>
              <a:rPr lang="en-US" altLang="en-US" baseline="0" dirty="0"/>
              <a:t> </a:t>
            </a:r>
            <a:r>
              <a:rPr lang="en-US" dirty="0"/>
              <a:t>Recognize why many economists believe that unrestricted free trade between nations will raise the economic welfare of countries that participate in a free trade system.</a:t>
            </a:r>
          </a:p>
          <a:p>
            <a:endParaRPr lang="en-US" altLang="en-US" dirty="0"/>
          </a:p>
          <a:p>
            <a:r>
              <a:rPr lang="en-US" dirty="0"/>
              <a:t>Trade is mutually beneficial because it allows the specialization of production, the realization of scale economies, the production of a greater variety of products, and lower prices.</a:t>
            </a:r>
            <a:endParaRPr lang="en-US" altLang="en-US" dirty="0"/>
          </a:p>
        </p:txBody>
      </p:sp>
      <p:sp>
        <p:nvSpPr>
          <p:cNvPr id="81924"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CC39FED7-1AC9-4EDB-A7B5-4ED3C587C953}" type="slidenum">
              <a:rPr lang="en-US" altLang="en-US" sz="800" smtClean="0"/>
              <a:t>34</a:t>
            </a:fld>
            <a:endParaRPr lang="en-US" altLang="en-US" sz="8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p:spPr>
        <p:txBody>
          <a:bodyPr/>
          <a:lstStyle/>
          <a:p>
            <a:endParaRPr lang="en-US" altLang="en-US"/>
          </a:p>
        </p:txBody>
      </p:sp>
      <p:sp>
        <p:nvSpPr>
          <p:cNvPr id="82948"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3656E1AE-E660-4809-98C0-F509CE1DD94A}" type="slidenum">
              <a:rPr lang="en-US" altLang="en-US" sz="800" smtClean="0"/>
              <a:t>35</a:t>
            </a:fld>
            <a:endParaRPr lang="en-US" altLang="en-US" sz="8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p:spPr>
        <p:txBody>
          <a:bodyPr/>
          <a:lstStyle/>
          <a:p>
            <a:r>
              <a:rPr lang="en-US" dirty="0"/>
              <a:t>New trade theorists stress the role of luck, entrepreneurship, and innovation in giving a firm first-mover advantages.</a:t>
            </a:r>
            <a:endParaRPr lang="en-US" altLang="en-US" dirty="0"/>
          </a:p>
        </p:txBody>
      </p:sp>
      <p:sp>
        <p:nvSpPr>
          <p:cNvPr id="83972"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51472FEB-1600-4977-9443-45F143FBBBCA}" type="slidenum">
              <a:rPr lang="en-US" altLang="en-US" sz="800" smtClean="0"/>
              <a:t>36</a:t>
            </a:fld>
            <a:endParaRPr lang="en-US" altLang="en-US" sz="8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LO 6-2 Summarize the different theories explaining trade flows between nations.</a:t>
            </a:r>
          </a:p>
        </p:txBody>
      </p:sp>
      <p:sp>
        <p:nvSpPr>
          <p:cNvPr id="4" name="Slide Number Placeholder 3"/>
          <p:cNvSpPr>
            <a:spLocks noGrp="1"/>
          </p:cNvSpPr>
          <p:nvPr>
            <p:ph type="sldNum" sz="quarter" idx="10"/>
          </p:nvPr>
        </p:nvSpPr>
        <p:spPr>
          <a:xfrm>
            <a:off x="876300" y="8705850"/>
            <a:ext cx="5105400" cy="411163"/>
          </a:xfrm>
        </p:spPr>
        <p:txBody>
          <a:bodyPr/>
          <a:lstStyle/>
          <a:p>
            <a:pPr>
              <a:defRPr/>
            </a:pPr>
            <a:fld id="{363425C0-2B5E-4FF7-B75A-0D027F8B857A}" type="slidenum">
              <a:rPr lang="en-US" smtClean="0"/>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eaLnBrk="1" fontAlgn="auto" hangingPunct="1">
              <a:spcAft>
                <a:spcPts val="0"/>
              </a:spcAft>
              <a:defRPr/>
            </a:pPr>
            <a:r>
              <a:rPr lang="en-US" dirty="0"/>
              <a:t>Porter (1990) tried to explain why a nation achieves international success in a particular industry.</a:t>
            </a:r>
          </a:p>
          <a:p>
            <a:pPr eaLnBrk="1" fontAlgn="auto" hangingPunct="1">
              <a:spcAft>
                <a:spcPts val="0"/>
              </a:spcAft>
              <a:defRPr/>
            </a:pPr>
            <a:r>
              <a:rPr lang="en-US" dirty="0"/>
              <a:t>Porter identified four attributes he calls the </a:t>
            </a:r>
            <a:r>
              <a:rPr lang="en-US" dirty="0">
                <a:solidFill>
                  <a:schemeClr val="accent4">
                    <a:lumMod val="75000"/>
                  </a:schemeClr>
                </a:solidFill>
              </a:rPr>
              <a:t>diamond</a:t>
            </a:r>
            <a:r>
              <a:rPr lang="en-US" dirty="0"/>
              <a:t> that promote or impede the creation of competitive advantage:</a:t>
            </a:r>
          </a:p>
          <a:p>
            <a:pPr marL="465138" lvl="1" indent="-239713" eaLnBrk="1" fontAlgn="auto" hangingPunct="1">
              <a:spcAft>
                <a:spcPts val="0"/>
              </a:spcAft>
              <a:buFont typeface="Wingdings" pitchFamily="2" charset="2"/>
              <a:buAutoNum type="arabicPeriod"/>
              <a:defRPr/>
            </a:pPr>
            <a:r>
              <a:rPr lang="en-US" dirty="0"/>
              <a:t>Factor endowments</a:t>
            </a:r>
          </a:p>
          <a:p>
            <a:pPr marL="465138" lvl="1" indent="-239713" eaLnBrk="1" fontAlgn="auto" hangingPunct="1">
              <a:spcAft>
                <a:spcPts val="0"/>
              </a:spcAft>
              <a:buFont typeface="Wingdings" pitchFamily="2" charset="2"/>
              <a:buAutoNum type="arabicPeriod"/>
              <a:defRPr/>
            </a:pPr>
            <a:r>
              <a:rPr lang="en-US" dirty="0"/>
              <a:t>Demand conditions</a:t>
            </a:r>
          </a:p>
          <a:p>
            <a:pPr marL="465138" lvl="1" indent="-239713" eaLnBrk="1" fontAlgn="auto" hangingPunct="1">
              <a:spcAft>
                <a:spcPts val="0"/>
              </a:spcAft>
              <a:buFont typeface="Wingdings" pitchFamily="2" charset="2"/>
              <a:buAutoNum type="arabicPeriod"/>
              <a:defRPr/>
            </a:pPr>
            <a:r>
              <a:rPr lang="en-US" dirty="0"/>
              <a:t>Related and supporting industries</a:t>
            </a:r>
          </a:p>
          <a:p>
            <a:pPr marL="465138" lvl="1" indent="-239713" eaLnBrk="1" fontAlgn="auto" hangingPunct="1">
              <a:spcAft>
                <a:spcPts val="0"/>
              </a:spcAft>
              <a:buFont typeface="Wingdings" pitchFamily="2" charset="2"/>
              <a:buAutoNum type="arabicPeriod"/>
              <a:defRPr/>
            </a:pPr>
            <a:r>
              <a:rPr lang="en-US" dirty="0"/>
              <a:t>Firm strategy, structure, and rivalry</a:t>
            </a:r>
          </a:p>
          <a:p>
            <a:pPr eaLnBrk="1" fontAlgn="auto" hangingPunct="1">
              <a:spcAft>
                <a:spcPts val="0"/>
              </a:spcAft>
              <a:defRPr/>
            </a:pPr>
            <a:r>
              <a:rPr lang="en-US" dirty="0"/>
              <a:t>In addition, Porter identified two additional variables (chance and government) that can influence the diamond in important ways.</a:t>
            </a:r>
          </a:p>
        </p:txBody>
      </p:sp>
      <p:sp>
        <p:nvSpPr>
          <p:cNvPr id="84996"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13F150BA-162E-4D64-B020-4F5ABDECBE88}" type="slidenum">
              <a:rPr lang="en-US" altLang="en-US" sz="800" smtClean="0"/>
              <a:t>38</a:t>
            </a:fld>
            <a:endParaRPr lang="en-US" altLang="en-US" sz="800"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p:spPr>
        <p:txBody>
          <a:bodyPr/>
          <a:lstStyle/>
          <a:p>
            <a:pPr marL="0" lvl="1"/>
            <a:r>
              <a:rPr lang="en-US" altLang="en-US" dirty="0"/>
              <a:t>Basic factor endowments include natural resources, climate, and location. Advanced factor endowments include skilled labor, infrastructure, and technological know-how.</a:t>
            </a:r>
          </a:p>
        </p:txBody>
      </p:sp>
      <p:sp>
        <p:nvSpPr>
          <p:cNvPr id="86020"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98459C84-D6F2-4CC9-8445-86CA2D662C92}" type="slidenum">
              <a:rPr lang="en-US" altLang="en-US" sz="800" smtClean="0"/>
              <a:t>39</a:t>
            </a:fld>
            <a:endParaRPr lang="en-US" altLang="en-US" sz="8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dirty="0"/>
              <a:t>Trump’s actions should not have been a surprise. In contrast to all U.S. presidents since World War II, Donald Trump has long voiced strong opposition to trade deals designed to lower tariff barriers and foster the free flow of goods and services between the United States and its trading partners. During the presidential election campaign, he called the North American Free Trade Agreement (NAFTA) “the worst trade deal maybe ever signed anywhere.” Upon taking office, his administration launched a renegotiation of NAFTA with the aim of making the treaty more favorable to America. As a candidate, he vowed to “kill” the Trans Pacific Partnership (TPP), a free trade deal among 12 Pacific Rim countries, including the United States (but excluding China), negotiated by the Obama administration. In his first week in office, he signed an executive order formally withdrawing the United States from the TPP. He has even threatened to pull the United States out of the World Trade Organization (WTO) if the global trade body interferes with his plans to impose tariffs. </a:t>
            </a:r>
          </a:p>
          <a:p>
            <a:endParaRPr lang="en-US" sz="1200" dirty="0"/>
          </a:p>
          <a:p>
            <a:r>
              <a:rPr lang="en-US" sz="1200" dirty="0"/>
              <a:t>Pro–free traders argue that if Trump continues to push for more protectionist trade policies—and his rhetoric and cabinet picks suggest he will—the unintended consequences could include retaliation from America’s trading partners, a trade war characterized by higher tariffs, a decline in the volume of world trade, substantial job losses in the United States, and lower economic growth around the world. As evidence, they point to the last time such protectionist policies were implemented. That was in the early 1930s, when a trade war between nations deepened the Great Depression.</a:t>
            </a:r>
          </a:p>
        </p:txBody>
      </p:sp>
      <p:sp>
        <p:nvSpPr>
          <p:cNvPr id="4" name="Slide Number Placeholder 3"/>
          <p:cNvSpPr>
            <a:spLocks noGrp="1"/>
          </p:cNvSpPr>
          <p:nvPr>
            <p:ph type="sldNum" sz="quarter" idx="10"/>
          </p:nvPr>
        </p:nvSpPr>
        <p:spPr>
          <a:xfrm>
            <a:off x="876300" y="8705850"/>
            <a:ext cx="5105400" cy="411163"/>
          </a:xfrm>
        </p:spPr>
        <p:txBody>
          <a:bodyPr/>
          <a:lstStyle/>
          <a:p>
            <a:pPr>
              <a:defRPr/>
            </a:pPr>
            <a:fld id="{FD1A9427-B3E5-477F-9458-9234BC3E6AFD}" type="slidenum">
              <a:rPr lang="en-US" smtClean="0"/>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p:spPr>
        <p:txBody>
          <a:bodyPr/>
          <a:lstStyle/>
          <a:p>
            <a:endParaRPr lang="en-US" altLang="en-US"/>
          </a:p>
        </p:txBody>
      </p:sp>
      <p:sp>
        <p:nvSpPr>
          <p:cNvPr id="87044"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70A0EB0B-6A71-47F3-A8E6-09C67BF63243}" type="slidenum">
              <a:rPr lang="en-US" altLang="en-US" sz="800" smtClean="0"/>
              <a:t>40</a:t>
            </a:fld>
            <a:endParaRPr lang="en-US" altLang="en-US" sz="800"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p:spPr>
        <p:txBody>
          <a:bodyPr/>
          <a:lstStyle/>
          <a:p>
            <a:pPr marL="0" lvl="1"/>
            <a:r>
              <a:rPr lang="en-US" altLang="en-US" dirty="0"/>
              <a:t>Having world class manufacturers of semi-conductor processing equipment can lead to (and be a result of having) a competitive semi-conductor industry.</a:t>
            </a:r>
          </a:p>
        </p:txBody>
      </p:sp>
      <p:sp>
        <p:nvSpPr>
          <p:cNvPr id="88068"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74E950ED-69E6-4158-97F2-523B26CC50F6}" type="slidenum">
              <a:rPr lang="en-US" altLang="en-US" sz="800" smtClean="0"/>
              <a:t>41</a:t>
            </a:fld>
            <a:endParaRPr lang="en-US" altLang="en-US" sz="800"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p:spPr>
        <p:txBody>
          <a:bodyPr/>
          <a:lstStyle/>
          <a:p>
            <a:pPr marL="0" lvl="1"/>
            <a:r>
              <a:rPr lang="en-US" altLang="en-US" dirty="0"/>
              <a:t>Nations are characterized by different management ideologies which influence the ability of firms to build national competitive advantage.</a:t>
            </a:r>
          </a:p>
        </p:txBody>
      </p:sp>
      <p:sp>
        <p:nvSpPr>
          <p:cNvPr id="89092"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E94FDF75-80C1-459C-A758-081F3A8246D0}" type="slidenum">
              <a:rPr lang="en-US" altLang="en-US" sz="800" smtClean="0"/>
              <a:t>42</a:t>
            </a:fld>
            <a:endParaRPr lang="en-US" altLang="en-US" sz="800"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a:xfrm>
            <a:off x="876300" y="8705850"/>
            <a:ext cx="5105400" cy="411163"/>
          </a:xfrm>
        </p:spPr>
        <p:txBody>
          <a:bodyPr/>
          <a:lstStyle/>
          <a:p>
            <a:pPr>
              <a:defRPr/>
            </a:pPr>
            <a:fld id="{C30EC8B8-CCA7-466C-A85D-F868D2D6FC5F}" type="slidenum">
              <a:rPr lang="en-US" smtClean="0"/>
              <a:t>43</a:t>
            </a:fld>
            <a:endParaRPr lang="en-US" dirty="0"/>
          </a:p>
        </p:txBody>
      </p:sp>
    </p:spTree>
    <p:extLst>
      <p:ext uri="{BB962C8B-B14F-4D97-AF65-F5344CB8AC3E}">
        <p14:creationId xmlns:p14="http://schemas.microsoft.com/office/powerpoint/2010/main" val="27831928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8"/>
          <p:cNvSpPr>
            <a:spLocks noGrp="1" noChangeArrowheads="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74B8F72C-0115-476F-8973-F213755FD1D7}" type="slidenum">
              <a:rPr lang="en-US" altLang="en-US" sz="800" smtClean="0"/>
              <a:t>44</a:t>
            </a:fld>
            <a:endParaRPr lang="en-US" altLang="en-US" sz="800"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pPr eaLnBrk="1" hangingPunct="1"/>
            <a:r>
              <a:rPr lang="en-US" altLang="en-US" dirty="0"/>
              <a:t>LO 6-4 </a:t>
            </a:r>
            <a:r>
              <a:rPr lang="en-US" dirty="0"/>
              <a:t>Explain the arguments of those who maintain that government can play a proactive role in promoting national competitive advantage in certain industries.</a:t>
            </a:r>
            <a:endParaRPr lang="en-US" altLang="en-US" dirty="0"/>
          </a:p>
          <a:p>
            <a:pPr eaLnBrk="1" hangingPunct="1"/>
            <a:endParaRPr lang="en-US" altLang="en-US" dirty="0"/>
          </a:p>
          <a:p>
            <a:pPr eaLnBrk="1" hangingPunct="1"/>
            <a:r>
              <a:rPr lang="en-US" altLang="en-US" dirty="0"/>
              <a:t>Porter argues that the four attributes of the diamond together with government policy, and chance work as a reinforcing system, complementing each other and in combination creating the conditions appropriate for competitive advantage.  </a:t>
            </a:r>
          </a:p>
          <a:p>
            <a:pPr eaLnBrk="1" hangingPunct="1"/>
            <a:r>
              <a:rPr lang="en-US" altLang="en-US" dirty="0"/>
              <a:t>According to Porter, government policy can affect demand through product standards, influence rivalry through regulation and antitrust laws, and impact the availability of highly educated workers and advanced transportation infrastructure.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8"/>
          <p:cNvSpPr>
            <a:spLocks noGrp="1" noChangeArrowheads="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8F673D5B-E5E4-48A4-B17B-06DF96E38BB6}" type="slidenum">
              <a:rPr lang="en-US" altLang="en-US" sz="800" smtClean="0"/>
              <a:t>45</a:t>
            </a:fld>
            <a:endParaRPr lang="en-US" altLang="en-US" sz="800"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pPr eaLnBrk="1" hangingPunct="1"/>
            <a:r>
              <a:rPr lang="en-US" altLang="en-US" dirty="0"/>
              <a:t>LO 6-5 </a:t>
            </a:r>
            <a:r>
              <a:rPr lang="en-US" dirty="0"/>
              <a:t>Understand the important implications that international trade theory holds for business practice.</a:t>
            </a:r>
            <a:endParaRPr lang="en-US" altLang="en-US" dirty="0"/>
          </a:p>
          <a:p>
            <a:pPr eaLnBrk="1" hangingPunct="1"/>
            <a:endParaRPr lang="en-US" altLang="en-US" dirty="0"/>
          </a:p>
          <a:p>
            <a:pPr eaLnBrk="1" hangingPunct="1"/>
            <a:r>
              <a:rPr lang="en-US" altLang="en-US" dirty="0"/>
              <a:t>Different countries have advantages in different productive activities. These differences influence a firm’s decision about where to locate productive activities. A firm should disperse its productive activities to those countries where they can be performed most efficiently.</a:t>
            </a:r>
          </a:p>
          <a:p>
            <a:pPr eaLnBrk="1" hangingPunct="1"/>
            <a:r>
              <a:rPr lang="en-US" altLang="en-US" dirty="0"/>
              <a:t>Firms that establish a first-mover advantage in the production of a new product may later dominate global trade in that product.</a:t>
            </a:r>
          </a:p>
          <a:p>
            <a:pPr eaLnBrk="1" hangingPunct="1"/>
            <a:r>
              <a:rPr lang="en-US" altLang="en-US" dirty="0"/>
              <a:t>Government policies on free trade or protecting domestic industries can significantly impact global competitiveness. Businesses should encourage free trade policies.</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8"/>
          <p:cNvSpPr>
            <a:spLocks noGrp="1" noChangeArrowheads="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CA973853-B858-4625-8AAF-3E864038C298}" type="slidenum">
              <a:rPr lang="en-US" altLang="en-US" sz="800" smtClean="0"/>
              <a:t>46</a:t>
            </a:fld>
            <a:endParaRPr lang="en-US" altLang="en-US" sz="800"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pPr eaLnBrk="1" hangingPunct="1"/>
            <a:endParaRPr lang="en-US"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a:xfrm>
            <a:off x="876300" y="8705850"/>
            <a:ext cx="5105400" cy="411163"/>
          </a:xfr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3EF3F191-4FDD-45E6-8945-0D63554C0051}" type="slidenum">
              <a:rPr kumimoji="0" lang="en-US" sz="800" b="0" i="1"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ctr" defTabSz="914400" rtl="0" eaLnBrk="1" fontAlgn="base" latinLnBrk="0" hangingPunct="1">
                <a:lnSpc>
                  <a:spcPct val="100000"/>
                </a:lnSpc>
                <a:spcBef>
                  <a:spcPct val="0"/>
                </a:spcBef>
                <a:spcAft>
                  <a:spcPct val="0"/>
                </a:spcAft>
                <a:buClrTx/>
                <a:buSzTx/>
                <a:buFontTx/>
                <a:buNone/>
                <a:tabLst/>
                <a:defRPr/>
              </a:pPr>
              <a:t>47</a:t>
            </a:fld>
            <a:endParaRPr kumimoji="0" lang="en-US" sz="800" b="0" i="1"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5928125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876300" y="8705850"/>
            <a:ext cx="5105400" cy="411163"/>
          </a:xfrm>
        </p:spPr>
        <p:txBody>
          <a:bodyPr/>
          <a:lstStyle/>
          <a:p>
            <a:pPr>
              <a:defRPr/>
            </a:pPr>
            <a:fld id="{6867A7BC-6050-465D-B9D3-9597565EC98D}" type="slidenum">
              <a:rPr lang="en-US" smtClean="0"/>
              <a:pPr>
                <a:defRPr/>
              </a:pPr>
              <a:t>48</a:t>
            </a:fld>
            <a:endParaRPr lang="en-US" dirty="0"/>
          </a:p>
        </p:txBody>
      </p:sp>
    </p:spTree>
    <p:extLst>
      <p:ext uri="{BB962C8B-B14F-4D97-AF65-F5344CB8AC3E}">
        <p14:creationId xmlns:p14="http://schemas.microsoft.com/office/powerpoint/2010/main" val="1258758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876300" y="8705850"/>
            <a:ext cx="5105400" cy="411163"/>
          </a:xfrm>
        </p:spPr>
        <p:txBody>
          <a:bodyPr/>
          <a:lstStyle/>
          <a:p>
            <a:pPr>
              <a:defRPr/>
            </a:pPr>
            <a:fld id="{6867A7BC-6050-465D-B9D3-9597565EC98D}" type="slidenum">
              <a:rPr lang="en-US" smtClean="0"/>
              <a:pPr>
                <a:defRPr/>
              </a:pPr>
              <a:t>49</a:t>
            </a:fld>
            <a:endParaRPr lang="en-US" dirty="0"/>
          </a:p>
        </p:txBody>
      </p:sp>
    </p:spTree>
    <p:extLst>
      <p:ext uri="{BB962C8B-B14F-4D97-AF65-F5344CB8AC3E}">
        <p14:creationId xmlns:p14="http://schemas.microsoft.com/office/powerpoint/2010/main" val="1127897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p:spPr>
        <p:txBody>
          <a:bodyPr/>
          <a:lstStyle/>
          <a:p>
            <a:endParaRPr lang="en-US" altLang="en-US"/>
          </a:p>
        </p:txBody>
      </p:sp>
      <p:sp>
        <p:nvSpPr>
          <p:cNvPr id="55300"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7E80E0EF-A769-492C-999D-A31499BD70A5}" type="slidenum">
              <a:rPr lang="en-US" altLang="en-US" sz="800" smtClean="0"/>
              <a:t>5</a:t>
            </a:fld>
            <a:endParaRPr lang="en-US" altLang="en-US" sz="800"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876300" y="8705850"/>
            <a:ext cx="5105400" cy="411163"/>
          </a:xfrm>
        </p:spPr>
        <p:txBody>
          <a:bodyPr/>
          <a:lstStyle/>
          <a:p>
            <a:pPr>
              <a:defRPr/>
            </a:pPr>
            <a:fld id="{6867A7BC-6050-465D-B9D3-9597565EC98D}" type="slidenum">
              <a:rPr lang="en-US" smtClean="0"/>
              <a:pPr>
                <a:defRPr/>
              </a:pPr>
              <a:t>50</a:t>
            </a:fld>
            <a:endParaRPr lang="en-US" dirty="0"/>
          </a:p>
        </p:txBody>
      </p:sp>
    </p:spTree>
    <p:extLst>
      <p:ext uri="{BB962C8B-B14F-4D97-AF65-F5344CB8AC3E}">
        <p14:creationId xmlns:p14="http://schemas.microsoft.com/office/powerpoint/2010/main" val="25824366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876300" y="8705850"/>
            <a:ext cx="5105400" cy="411163"/>
          </a:xfrm>
        </p:spPr>
        <p:txBody>
          <a:bodyPr/>
          <a:lstStyle/>
          <a:p>
            <a:pPr>
              <a:defRPr/>
            </a:pPr>
            <a:fld id="{6867A7BC-6050-465D-B9D3-9597565EC98D}" type="slidenum">
              <a:rPr lang="en-US" smtClean="0"/>
              <a:pPr>
                <a:defRPr/>
              </a:pPr>
              <a:t>51</a:t>
            </a:fld>
            <a:endParaRPr lang="en-US" dirty="0"/>
          </a:p>
        </p:txBody>
      </p:sp>
    </p:spTree>
    <p:extLst>
      <p:ext uri="{BB962C8B-B14F-4D97-AF65-F5344CB8AC3E}">
        <p14:creationId xmlns:p14="http://schemas.microsoft.com/office/powerpoint/2010/main" val="2763263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p:spPr>
        <p:txBody>
          <a:bodyPr/>
          <a:lstStyle/>
          <a:p>
            <a:r>
              <a:rPr lang="en-US" altLang="en-US" dirty="0"/>
              <a:t>LO 6-1 </a:t>
            </a:r>
            <a:r>
              <a:rPr lang="en-US" dirty="0"/>
              <a:t>Understand why nations trade with each other.</a:t>
            </a:r>
            <a:endParaRPr lang="en-US" altLang="en-US" dirty="0"/>
          </a:p>
        </p:txBody>
      </p:sp>
      <p:sp>
        <p:nvSpPr>
          <p:cNvPr id="56324"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3A514999-9626-475F-92D5-A7975523FA34}" type="slidenum">
              <a:rPr lang="en-US" altLang="en-US" sz="800" smtClean="0"/>
              <a:t>6</a:t>
            </a:fld>
            <a:endParaRPr lang="en-US" altLang="en-US" sz="8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p:spPr>
        <p:txBody>
          <a:bodyPr/>
          <a:lstStyle/>
          <a:p>
            <a:pPr marL="0" lvl="1"/>
            <a:r>
              <a:rPr lang="en-US" altLang="en-US" dirty="0"/>
              <a:t>It is beneficial for a country to engage in international trade even for products it is able to produce for itself.</a:t>
            </a:r>
          </a:p>
          <a:p>
            <a:pPr marL="0" lvl="1"/>
            <a:endParaRPr lang="en-US" altLang="en-US" dirty="0"/>
          </a:p>
          <a:p>
            <a:pPr marL="0" lvl="1"/>
            <a:r>
              <a:rPr lang="en-US" dirty="0"/>
              <a:t>One of the key insights of international trade theory is that limits on imports are often in the interests of domestic producers but not domestic consumers.</a:t>
            </a:r>
            <a:endParaRPr lang="en-US" altLang="en-US" dirty="0"/>
          </a:p>
        </p:txBody>
      </p:sp>
      <p:sp>
        <p:nvSpPr>
          <p:cNvPr id="58372"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09BE1322-1D42-4532-B397-84FEA0EDA75D}" type="slidenum">
              <a:rPr lang="en-US" altLang="en-US" sz="800" smtClean="0"/>
              <a:t>7</a:t>
            </a:fld>
            <a:endParaRPr lang="en-US" altLang="en-US" sz="8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a:xfrm>
            <a:off x="876300" y="8705850"/>
            <a:ext cx="5105400" cy="411163"/>
          </a:xfrm>
        </p:spPr>
        <p:txBody>
          <a:bodyPr/>
          <a:lstStyle/>
          <a:p>
            <a:pPr>
              <a:defRPr/>
            </a:pPr>
            <a:fld id="{C4C7A329-D168-4DD1-8EF7-3B1C45011D04}" type="slidenum">
              <a:rPr lang="en-US" smtClean="0"/>
              <a:t>8</a:t>
            </a:fld>
            <a:endParaRPr lang="en-US" dirty="0"/>
          </a:p>
        </p:txBody>
      </p:sp>
    </p:spTree>
    <p:extLst>
      <p:ext uri="{BB962C8B-B14F-4D97-AF65-F5344CB8AC3E}">
        <p14:creationId xmlns:p14="http://schemas.microsoft.com/office/powerpoint/2010/main" val="94322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p:spPr>
        <p:txBody>
          <a:bodyPr/>
          <a:lstStyle/>
          <a:p>
            <a:pPr eaLnBrk="1" hangingPunct="1"/>
            <a:r>
              <a:rPr lang="en-US" altLang="en-US" dirty="0"/>
              <a:t>International trade theory helps explain trade patterns. Some patterns of trade are fairly easy to explain</a:t>
            </a:r>
            <a:r>
              <a:rPr lang="en-US" dirty="0"/>
              <a:t>—</a:t>
            </a:r>
            <a:r>
              <a:rPr lang="en-US" altLang="en-US" dirty="0"/>
              <a:t>it is obvious why Saudi Arabia exports oil, Ghana exports cocoa, and Brazil exports coffee.  But, why does Switzerland export chemicals, pharmaceuticals, watches, and jewelry? Why does Japan export automobiles, consumer electronics, and machine tools?</a:t>
            </a:r>
          </a:p>
        </p:txBody>
      </p:sp>
      <p:sp>
        <p:nvSpPr>
          <p:cNvPr id="59396" name="Slide Number Placeholder 3"/>
          <p:cNvSpPr>
            <a:spLocks noGrp="1"/>
          </p:cNvSpPr>
          <p:nvPr>
            <p:ph type="sldNum" sz="quarter" idx="5"/>
          </p:nvPr>
        </p:nvSpPr>
        <p:spPr>
          <a:xfrm>
            <a:off x="876300" y="8705850"/>
            <a:ext cx="5105400" cy="411163"/>
          </a:xfrm>
          <a:noFill/>
        </p:spPr>
        <p:txBody>
          <a:bodyPr/>
          <a:lstStyle>
            <a:lvl1pPr eaLnBrk="0" hangingPunct="0">
              <a:spcBef>
                <a:spcPct val="30000"/>
              </a:spcBef>
              <a:defRPr sz="1400">
                <a:solidFill>
                  <a:schemeClr val="tx1"/>
                </a:solidFill>
                <a:latin typeface="Times New Roman" pitchFamily="18" charset="0"/>
              </a:defRPr>
            </a:lvl1pPr>
            <a:lvl2pPr marL="742950" indent="-285750" eaLnBrk="0" hangingPunct="0">
              <a:spcBef>
                <a:spcPct val="30000"/>
              </a:spcBef>
              <a:defRPr sz="1400">
                <a:solidFill>
                  <a:schemeClr val="tx1"/>
                </a:solidFill>
                <a:latin typeface="Times New Roman" pitchFamily="18" charset="0"/>
              </a:defRPr>
            </a:lvl2pPr>
            <a:lvl3pPr marL="1143000" indent="-228600" eaLnBrk="0" hangingPunct="0">
              <a:spcBef>
                <a:spcPct val="30000"/>
              </a:spcBef>
              <a:defRPr sz="1400">
                <a:solidFill>
                  <a:schemeClr val="tx1"/>
                </a:solidFill>
                <a:latin typeface="Times New Roman" pitchFamily="18" charset="0"/>
              </a:defRPr>
            </a:lvl3pPr>
            <a:lvl4pPr marL="1600200" indent="-228600" eaLnBrk="0" hangingPunct="0">
              <a:spcBef>
                <a:spcPct val="30000"/>
              </a:spcBef>
              <a:defRPr sz="1400">
                <a:solidFill>
                  <a:schemeClr val="tx1"/>
                </a:solidFill>
                <a:latin typeface="Times New Roman" pitchFamily="18" charset="0"/>
              </a:defRPr>
            </a:lvl4pPr>
            <a:lvl5pPr marL="2057400" indent="-228600" eaLnBrk="0" hangingPunct="0">
              <a:spcBef>
                <a:spcPct val="30000"/>
              </a:spcBef>
              <a:defRPr sz="1400">
                <a:solidFill>
                  <a:schemeClr val="tx1"/>
                </a:solidFill>
                <a:latin typeface="Times New Roman" pitchFamily="18" charset="0"/>
              </a:defRPr>
            </a:lvl5pPr>
            <a:lvl6pPr marL="2514600" indent="-228600" eaLnBrk="0" fontAlgn="base" hangingPunct="0">
              <a:spcBef>
                <a:spcPct val="30000"/>
              </a:spcBef>
              <a:spcAft>
                <a:spcPct val="0"/>
              </a:spcAft>
              <a:defRPr sz="1400">
                <a:solidFill>
                  <a:schemeClr val="tx1"/>
                </a:solidFill>
                <a:latin typeface="Times New Roman" pitchFamily="18" charset="0"/>
              </a:defRPr>
            </a:lvl6pPr>
            <a:lvl7pPr marL="2971800" indent="-228600" eaLnBrk="0" fontAlgn="base" hangingPunct="0">
              <a:spcBef>
                <a:spcPct val="30000"/>
              </a:spcBef>
              <a:spcAft>
                <a:spcPct val="0"/>
              </a:spcAft>
              <a:defRPr sz="1400">
                <a:solidFill>
                  <a:schemeClr val="tx1"/>
                </a:solidFill>
                <a:latin typeface="Times New Roman" pitchFamily="18" charset="0"/>
              </a:defRPr>
            </a:lvl7pPr>
            <a:lvl8pPr marL="3429000" indent="-228600" eaLnBrk="0" fontAlgn="base" hangingPunct="0">
              <a:spcBef>
                <a:spcPct val="30000"/>
              </a:spcBef>
              <a:spcAft>
                <a:spcPct val="0"/>
              </a:spcAft>
              <a:defRPr sz="1400">
                <a:solidFill>
                  <a:schemeClr val="tx1"/>
                </a:solidFill>
                <a:latin typeface="Times New Roman" pitchFamily="18" charset="0"/>
              </a:defRPr>
            </a:lvl8pPr>
            <a:lvl9pPr marL="3886200" indent="-228600" eaLnBrk="0" fontAlgn="base" hangingPunct="0">
              <a:spcBef>
                <a:spcPct val="30000"/>
              </a:spcBef>
              <a:spcAft>
                <a:spcPct val="0"/>
              </a:spcAft>
              <a:defRPr sz="1400">
                <a:solidFill>
                  <a:schemeClr val="tx1"/>
                </a:solidFill>
                <a:latin typeface="Times New Roman" pitchFamily="18" charset="0"/>
              </a:defRPr>
            </a:lvl9pPr>
          </a:lstStyle>
          <a:p>
            <a:pPr eaLnBrk="1" hangingPunct="1">
              <a:spcBef>
                <a:spcPct val="0"/>
              </a:spcBef>
            </a:pPr>
            <a:fld id="{3400E9CB-245D-4F72-9A90-FB5C7FF3392D}" type="slidenum">
              <a:rPr lang="en-US" altLang="en-US" sz="800" smtClean="0"/>
              <a:t>9</a:t>
            </a:fld>
            <a:endParaRPr lang="en-US" altLang="en-US" sz="8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9144000" cy="1752600"/>
          </a:xfrm>
          <a:prstGeom prst="rect">
            <a:avLst/>
          </a:prstGeom>
          <a:solidFill>
            <a:srgbClr val="0067B4">
              <a:alpha val="46667"/>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0" y="3276600"/>
            <a:ext cx="5334000" cy="7620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0" y="4419600"/>
            <a:ext cx="5334000" cy="6096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defTabSz="457200">
              <a:spcBef>
                <a:spcPct val="20000"/>
              </a:spcBef>
              <a:buNone/>
              <a:defRPr/>
            </a:pPr>
            <a:r>
              <a:rPr lang="en-US" sz="3200"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79158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b="1">
                <a:solidFill>
                  <a:srgbClr val="00999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766615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0070C0"/>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marL="342900" indent="-342900">
              <a:spcAft>
                <a:spcPts val="800"/>
              </a:spcAft>
              <a:buClr>
                <a:srgbClr val="92D050"/>
              </a:buClr>
              <a:buFont typeface="Wingdings" panose="05000000000000000000" pitchFamily="2" charset="2"/>
              <a:buChar char="§"/>
              <a:defRPr sz="2800"/>
            </a:lvl1pPr>
            <a:lvl2pPr marL="742950" indent="-285750">
              <a:spcAft>
                <a:spcPts val="800"/>
              </a:spcAft>
              <a:buClr>
                <a:srgbClr val="92D050"/>
              </a:buClr>
              <a:buFont typeface="Wingdings" panose="05000000000000000000" pitchFamily="2" charset="2"/>
              <a:buChar char="ü"/>
              <a:defRPr sz="2400"/>
            </a:lvl2pPr>
            <a:lvl3pPr marL="1143000" indent="-228600">
              <a:spcAft>
                <a:spcPts val="800"/>
              </a:spcAft>
              <a:buClr>
                <a:srgbClr val="92D050"/>
              </a:buClr>
              <a:buFont typeface="Wingdings" panose="05000000000000000000" pitchFamily="2" charset="2"/>
              <a:buChar char="§"/>
              <a:defRPr sz="2000"/>
            </a:lvl3pPr>
            <a:lvl4pPr marL="1600200" indent="-228600">
              <a:spcAft>
                <a:spcPts val="800"/>
              </a:spcAft>
              <a:buClr>
                <a:srgbClr val="92D050"/>
              </a:buClr>
              <a:buFont typeface="Wingdings" panose="05000000000000000000" pitchFamily="2" charset="2"/>
              <a:buChar char="§"/>
              <a:defRPr sz="1800"/>
            </a:lvl4pPr>
            <a:lvl5pPr marL="2057400" indent="-228600">
              <a:spcAft>
                <a:spcPts val="800"/>
              </a:spcAft>
              <a:buClr>
                <a:srgbClr val="92D050"/>
              </a:buClr>
              <a:buFont typeface="Wingdings" panose="05000000000000000000" pitchFamily="2" charset="2"/>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841945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0070C0"/>
                </a:solidFill>
              </a:defRPr>
            </a:lvl1pPr>
          </a:lstStyle>
          <a:p>
            <a:r>
              <a:rPr lang="en-US" dirty="0"/>
              <a:t>Click to edit Master title style</a:t>
            </a:r>
          </a:p>
        </p:txBody>
      </p:sp>
      <p:sp>
        <p:nvSpPr>
          <p:cNvPr id="3" name="Content Placeholder 1"/>
          <p:cNvSpPr>
            <a:spLocks noGrp="1"/>
          </p:cNvSpPr>
          <p:nvPr>
            <p:ph idx="1" hasCustomPrompt="1"/>
          </p:nvPr>
        </p:nvSpPr>
        <p:spPr>
          <a:xfrm>
            <a:off x="457200" y="990600"/>
            <a:ext cx="8229600" cy="5562600"/>
          </a:xfrm>
          <a:prstGeom prst="rect">
            <a:avLst/>
          </a:prstGeom>
        </p:spPr>
        <p:txBody>
          <a:bodyPr/>
          <a:lstStyle>
            <a:lvl1pPr marL="0" indent="0">
              <a:spcAft>
                <a:spcPts val="800"/>
              </a:spcAft>
              <a:buClr>
                <a:srgbClr val="92D050"/>
              </a:buClr>
              <a:buFont typeface="Wingdings" panose="05000000000000000000" pitchFamily="2" charset="2"/>
              <a:buNone/>
              <a:defRPr sz="2800"/>
            </a:lvl1pPr>
            <a:lvl2pPr marL="804863" indent="-347663">
              <a:spcAft>
                <a:spcPts val="800"/>
              </a:spcAft>
              <a:buClr>
                <a:srgbClr val="92D050"/>
              </a:buClr>
              <a:buFont typeface="Arial" panose="020B0604020202020204" pitchFamily="34" charset="0"/>
              <a:buChar char="•"/>
              <a:defRPr sz="2400"/>
            </a:lvl2pPr>
            <a:lvl3pPr marL="1143000" indent="-228600">
              <a:spcAft>
                <a:spcPts val="800"/>
              </a:spcAft>
              <a:buClr>
                <a:srgbClr val="92D050"/>
              </a:buClr>
              <a:buFont typeface="Arial" panose="020B0604020202020204" pitchFamily="34" charset="0"/>
              <a:buChar char="•"/>
              <a:defRPr sz="2000"/>
            </a:lvl3pPr>
            <a:lvl4pPr marL="1600200" indent="-228600">
              <a:spcAft>
                <a:spcPts val="800"/>
              </a:spcAft>
              <a:buClr>
                <a:srgbClr val="92D050"/>
              </a:buClr>
              <a:buFont typeface="Wingdings" panose="05000000000000000000" pitchFamily="2" charset="2"/>
              <a:buChar char="§"/>
              <a:defRPr sz="1800"/>
            </a:lvl4pPr>
            <a:lvl5pPr marL="2057400" indent="-228600">
              <a:spcAft>
                <a:spcPts val="800"/>
              </a:spcAft>
              <a:buClr>
                <a:srgbClr val="92D050"/>
              </a:buClr>
              <a:buFont typeface="Wingdings" panose="05000000000000000000" pitchFamily="2" charset="2"/>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701142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rgbClr val="316136"/>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031497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16136"/>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7535594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16136"/>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246337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16136"/>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5912865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270653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8521985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694086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344597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889744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b="1">
                <a:solidFill>
                  <a:srgbClr val="00999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4138799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rgbClr val="0067B4">
              <a:alpha val="4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548650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03007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rgbClr val="316136"/>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222240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rgbClr val="316136"/>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205069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rgbClr val="316136"/>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969518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Rectangle 1"/>
          <p:cNvSpPr/>
          <p:nvPr userDrawn="1"/>
        </p:nvSpPr>
        <p:spPr>
          <a:xfrm>
            <a:off x="152400" y="6248400"/>
            <a:ext cx="8991600" cy="457200"/>
          </a:xfrm>
          <a:prstGeom prst="rect">
            <a:avLst/>
          </a:prstGeom>
          <a:solidFill>
            <a:srgbClr val="4F56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Rectangle 4"/>
          <p:cNvSpPr/>
          <p:nvPr userDrawn="1"/>
        </p:nvSpPr>
        <p:spPr>
          <a:xfrm>
            <a:off x="0" y="0"/>
            <a:ext cx="9143999" cy="6934200"/>
          </a:xfrm>
          <a:prstGeom prst="rect">
            <a:avLst/>
          </a:prstGeom>
          <a:gradFill flip="none" rotWithShape="1">
            <a:gsLst>
              <a:gs pos="0">
                <a:schemeClr val="bg1">
                  <a:lumMod val="85000"/>
                </a:schemeClr>
              </a:gs>
              <a:gs pos="100000">
                <a:srgbClr val="4F566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rPr>
              <a:t>Insert new cover</a:t>
            </a:r>
          </a:p>
        </p:txBody>
      </p:sp>
      <p:sp>
        <p:nvSpPr>
          <p:cNvPr id="6" name="AutoShape 2" descr="data:image/jpeg;base64,/9j/4AAQSkZJRgABAQAAAQABAAD/2wCEAAkGBwgHBgkIBwgKCgkLDRYPDQwMDRsUFRAWIB0iIiAdHx8kKDQsJCYxJx8fLT0tMTU3Ojo6Iys/RD84QzQ5OjcBCgoKDQwNGg8PGjclHyU3Nzc3Nzc3Nzc3Nzc3Nzc3Nzc3Nzc3Nzc3Nzc3Nzc3Nzc3Nzc3Nzc3Nzc3Nzc3Nzc3N//AABEIAKAAoAMBEQACEQEDEQH/xAAcAAACAgMBAQAAAAAAAAAAAAAGBwQFAAMIAgH/xABPEAABAwMCAgcEBAkGDAcAAAABAgMEBQYRACESMQcTIkFRYXEUMoGRFSNCUiQzYnJ0gqGxsggWRJLB4RclNDU2Q2NkosLw8UVTc4Ojw9H/xAAaAQEAAwEBAQAAAAAAAAAAAAAAAgMEBQEG/8QAOBEAAgEDAgIHBgUEAgMAAAAAAAECAwQRITESQRMiMlFhcdEFFIGRobEjQlLB4TNicvAVJEOCov/aAAwDAQACEQMRAD8AeGgM0BmgM0BmdAapEliKyp6S82y0gZUtxQSlI8ydACrt9MzHSzbFKm1tfIvMJ6uOn1dVgH9XPI6Aq6hVLi/8XuOiUBKuTERPtL/zXgZ9EnUXOK3ZopWler2INkEtRJR4V1C9Kus4ypgqYQr4gIAHx1DpVyTNH/HTWtScY+b9Dy5atNkKKnrDqco/emVQrP7XDjXvHL9IVpb41rr5MxFqUyMsKZsOpRiPtQ6oUH/hcGnHL9I90t8f118mezHixAOGZetIcz7zpVIQn4kLBGnSrmh/x8pf05xl8fUm0+pXCFEUm56NXAn+jTm/Zn8fnI7/AFTqSnF7Mz1bSvS1nFlom+EwHQzdFJm0dXdIWnrYyv8A3E+7+sBqRnCmHMjTYyJEOQ0+ysZS40sKSfQjQG7I0BmgM0B90B80BmgM0BmgMJPdoAUq13KXOcpVrxfpSpJ2dWFYjxfNxzcZ/JG+gBpcRufOH0ot27ashX4lodXAiK8xy2255Ppqtz1wtTfTsXw8dd8EfHd+SCFdImrhrfuOsiJCaRxGLT/qW2k+a/eP7NOCUu0yTuqFHShD4y1fy2RubFuUK2na/AgtGI3HMnjbbytxOM5yd8keOpRhGOyM1W7r1u3Js12/Vq3X2YdSjSaM1CdIWqMhSnnOr8OMEAK8sHUjOFSiEJKlHCQMknuGgF2zeVUTXafUnXGFWvU5a4jA4QHGyBhDpV91agrA8CPTQB7UJbNOhSJkk4ZYbU4sgZOAMnbQAQqu0SvUtipVW1Z7dOkAKamOR0LwDyUerUVJ588Y1FwjLdGildV6PYk0XDlu1GAj/EVVWpnGDCqGXm1jw4j2k/t9NQ6Nx7LNHvdGrpXp/GOj+WzBhUJmBPUqGXbQq7igcp7cCWrzHu5P6quWvekw8S0PJ2PFHjoS419V8Aipl3uxpyKVdkQU2cvAYlBWYss/kOHkr8k7+urDAFwOdAZoDNAZoDNAZoDytSUJKlKAAGSScYGgF9Va8/c7UkwpqqZa0fsyasCUuSiOaGe8J5Dj787a8bSWWWUqU6s1CCy2SaNRHKhCbixoyqLbyd0RWew9K/KcUN0g+HM9+q1xT30RvcqNnpDEqnfyXl3stLlan0K05KrRjRWnorZcSyWeIKSNzgAjteuc6sUVFYRz6lSdWXFN5ZTQbvr0aCzJr1vGZT32krRUKQvrkLSocy0e0NiPHXpA1dGNdpspur0Knv8AtUaC6pyIhaClXUL36spV3pVxJ9MaArazQKPVoD6LVtSoQKsscLb7bKoKGVfeUcgEDwAPloAtq1HrEq14VFbmJdWtDbNQluOFLi2xgOcO3vKGRnPfoCNcXR9QZlvzIdMo8KLLUyfZnmmkoU24PdOR5/26Als1SdTLZgruWnOuvcIZnGMjrwnbBWUpySk9+AcZ5Y0AKUurQKHc9PptoVJFTpVRdUHqW2vrDB8XEH7CM80n4aAaOgIdXFOMFwVf2b2RWy/aeHgPz140noydOpOnLig8MEqjRjEpq22WU1223hxLhOqDi2R95pR5geHMd2q8ShtqjoKdG8WKvVn38n5+pEpVcdtiOy+5NdqtpOnhanKyp6Ac+673lHdxcxyOrFJSWUYa1GdGfBNYYw23EOISttaVoUMpUk5BHiNelR60BmgM0B8J0AvbjqCLnkzIapPs1rU5RFUlJODKcH+pQfug+8e/lrxtJZZZSpTqzUILVlrQ6OuquMVGqRxHhsAfR1MAwhlGNlLT97HId2q0nJ8UjfWrRtouhQev5pfsvD7lZW7quWnVmsLYhUx6mUwNlyOt4oeWhQ4g4lR2Oe0OHxGrTmFlRekCjVSW3TZbcum1N0DhhzWFIUvP3TyOgJtp0yZQ4kyHKW17C3JcXDPFlaGVKKsKPLYk48tAk3ojQ9cVMVPc+hKcqqVBI4FORGk4H5KnTgfDOq+lT7Opvj7Pmo8VZqC8d/luQ6jXKzHBVU6jQqEjGeF93rnMePNIH7dPxH4Hv/Rp98/ov3B2TfVEbUUvdIjvFnf2Wn8Q+GEHThl+o8VzbLaivmz5GvyhurCGOkSQFZ29pp2E/PgGnBL9R67q3f8A4V82EVNrlXlb0qq0Kup+40vqXMfAqB+Q0/EXiF7jU0alD6ons3VDiOparkJ6kPuK4Qp9ILaz5OJ2+enSL82gfs+clxUJKa8N/kEqHEOJSpCgpKhkKScg6sOe008MBL0YYvS2JKqcgvS6RN6ww3RjrFtHdtYPcpPL84aAsbSjQpDcWuW86YlMmRyp6AlP1fWbdoD7CgeIHHPw79AaJsVpJkVy2epmsOFTc+EhQU3JA2VjwWMfHv1VKLi+KJ0aNeFeCoV35Pu8H4fYraDU2rYeiJjvqetOpOcER1W5p7xP4pXggnlnkdtWRaayjHWozozdOa1QxAc69Kj7oDDoATvapylLi27R3OCp1LIW6P6LHH4x3yODgeZ8tAQKDS4k5xhmM0G7cox6uMgj/Knk+84r7wB5eJydVY45Z5I6cn7nR4F/Ulv4Lu82FNv1eLXqYiowuPqFrWhPEMHsqKT6ctWnMBytU1j/AAl0ia/DXIbehuI2SVJbdbUFNuKHLYLWAo8uLQF7XapBpXUvvt9fNVlEVlpIU64TjIT8hk6jKaijRb206700S3b2QBXlcMKmNB69ZPXOKwpigQl93cXT3/HbwB1Dgc+38jU7mnb9W2Wv6nv8O77iuuPpTr9UQqLTVopFPGyI8IcJx5r5/LGrcHPlOUnxN5YDqWt1aluqUtajkqUcknzOhEuqhalWp9IbqkqOhMdQQSkOArbC90FaeaQcbZ0B8oFr1OvsvvU9DPAyoI+tdCOsWQSEIz7ysAnGgKYcaHRwcSXEq24diD5eegDe3elC5KKPZZroqcLkuLOHEceAUdx8c+mj13PYycXlDPsy4qfVuJ6ypIhTB2nqFNV9W549Ue71HxA1VwuPY+R0Y3cLhcN0s/3LdefeE7cak3W86+fbaXWGkdVJDLvUvpTvgK7lp54JB8tThNSRmubWdDD3i9mtn/JKQbf6OrXS0uR7PAjcSh1q+JxxRJJx4qJ1IzAzRJNzfSEy8DTfZaXL4AaOhomS42NuvIH+s5bd6du4aAtrgp8amuvuvsFygVf6qoMEfiVq2Do8B4+eDql9SWeR06b97o9FLtx28V3ehIsmfKhvyLXqzpclwEJVEkKOTLinZC/NQ91Xn66uOZtowvHLQGqU+1FjOyH1hDTSCtaidgAMk6AWsJUqe0uopSturXQ51bOfeiQU8j5dnf1UPDVc29lzN9jTjl15rqw183yQSV81q3aZTxatKZmxIm0mNxkOrbAwAjbdWTnPl56nFJLCMdWpKrNzluwWtGbWqs1PYtSq0qHFVNdeLUtpa5UcrVxKSpvIA7RVr0gFzkl+2qQF1Kc7VqpIXwNZQEF5w+6hCU7JSP7zqMpKKNFtbuvPGyWrfchd3zd6rODgDzUy7ZiPrXeaKegjZKR48vXme7XkYtPL3Lbm6UkqNJYgvq+9/wC6COmy350p2VLecffdVxOOOHKlHxJ1MxGQVx25jK5jKno6VguNIXwlae8Z7s6AI7/airqcarU9ltmFVYyJKGm8cLS/dWgY5YUk/PQEyq3gxOsz2JxhldYlrbRMkoaKVFlnZsKOcKUdtwBsnfQG2y7jo1OpLLdUcebfp9R9vZbaZ4vaT1fCEE57JBxue7OgIfRzIb/nemS+plpJbeUX3HUI9mJSfrAVbEpzkDQEW/qvDq9dDsF5yS2zHbYVLcRwrlKTzcUO4nP7NAUESS7EfRIjOuMvtniQ42rCknxB0A7rFvP+eHs8SY+iFdcRP4HN2CZie9Cx35A3HxGq5wzqtzZa3XRp06izB7r914jCiMUm7vZJNWpyBU6S/wBtl0ZLTmMHnzSdiO7ke7XsJcS8SN1bOhJYeYvVPvXqeZfSHRYLr7clmqILCyhwinuqSkg494DHPUzKe4910WvTfoF6NNaclsLIanQ1sB1I5gcQGefd4a8aTWGShOVOSnHdA1UW5kGOXmUqdrFqu9az96XBVspPn2Qf1kDUKeV1XyN19CMuG4htLfwfMZFPmMVCDHmRHA4w+2lxtY5FJGRqw54M9Ibi5jFNt1gnjrMoNOkfZjp7Tp+IHD+toDxSXo4m1m43uzChIVEjBI9xpodsgeJUMfAarh1pOR0Lp9DQhQX+T83t8kRo15zaVLdVezMGkw3mPaYakvFSwkEAtrHescST2c89s6sOeb6LEpVwVwXYikOQzHQptiS+jqlyQRutSOeByBO/PuxoEm3hA9c10t02myLwfQVuOFUOhsKG2/N0jzxn0AHfqqHXfH8jpXL93pq2jvvLz7vgKuh0Si3PHXPq9fqn0o6tS5TbFLckcJJOCVJ8Rvq05pvqVi0RMZSaXXpZnKBLLNQprkVD2BkpDitgrAOM89AL8bK9NATqdS6hV3uppsORLcSN0stlXCPhy0AXQuiC9ZW6qWiOjGQp+S2P2Ak/s0B4mdEd6RuLhpaZATzLEltWPgSD+zQAlUaXOpT3UVOG/Fd5hDyCkn0zz0BEA4lADck40AwafYlCLARUa/MM5GBIbp9McktsqIzw9YnYnBGcemgIdw0OhW7HRKpNeqZqiFpXHafprkbODuoKV4aAaVrXSa1R492MJ/xhAAjVllG3XNc+sA8s8Q+I1XNcPXOjaSVaDtaj31j4P+RgXFLpTVtTpFVdR9GLjqLixuFJI7vEnO3nqxanPlFxeGC/RnSJz7Rum4XHHZ8plLUUPJAUxGHu5HcpWAo+uh4WtxOMR5lMuGOttyOlfssopUFJcZcPCM+OFY+Z1XPRqR0bP8WnO3fNZXmvVHiwlKpz1Wtp04+jZPHEH+7OdpAHoeJPw1Yc4rKvOzdtwVPBUmhUoRmB/tnu2fjgIHxOozeItmi0pdLXhDvZet2wxMsxigynpLLamUhxbC+BfF7xOfzt9eQjwxSF3V6avKfewXmW3dtDeZmwXYV0NREFLLNTbAktp29xzvOw5+GpmcJrtfkO0qHSm1BqbVFpjktn3E4y4R6JB1XU1XD3m/2fGKqOtJaQWfjy+ogemKvJql1Lp8NWKfSkiKw2OWU+8fnt8NWLQxTk5Scpbst+hnrDRLvS0640tTEdIcaWUKTlSxkEbg76ER31G0qbPoEyjupdUxKRwlbrinloPcoFZOCOegAig9BtAgvh6rSpFRI91o4bR8cbn540AXOXBbVuTItAhlhEx1aW2oMJA4gT3qA2SMbknw0B8gVGRc8x8xHVR6PHcLZcbOHJShzwfspHlufLVcZce2x0atCNpBKazN6+CX7spbjviHYziUu0tx6I7JW2tyOoZbWEpIBB55Sc8+46kjJV4sRb5osaPdVoX/GMNKo8lSh2oUxsBfqAefPmNSKQZrnQZQZsjrqXMk08KPaZwHEfDO4+egCRduxItWt6jx1SGYEWDIUWo7y2Q4oFoBS+AjiO5PqdALL+UY2lmrUNtsEJREUBkkn3vE89ACnRLcSaDdzCJBBgz/wWSg8iFbJPwP7CdD1Np5Q/7bjMuQKla9RR17cFws8Dm/GwrtI+QOM+Wq6emY9xvv0puNwvzrXzW5CkdIsd192FbtDqtWksqLSw0x1baFA4IK1eBGrDnmi1Ys2dRLgoNbgogyXHFyERW3OMNtvZUnCvzwv021GUeKLRdbVXRrRqLkzTS5ribktWqr2VVITlOmebrQK0beOQ4PjpB5imWXtNU7icY7Z08nsRo/4XBmrG66rdHVKOPeQ2oD5YaOo1dseJd7O6s51P0xb/AG/cKrhu5mk1BNKh0yfVKmtsOiNEaBCEnIClqJASMjGdWHPKi35d5XLLh1SSYFMoqXiVRGypb73CSnClYwBkZ2540BIuCcI1xT6grHBRKSp5IJ26xeefwQPnqvep5HQz0dj/AJy+iOVXlrcdU44oqWs8SlE7knmdWHPGt0GJ46fc6AM8SYg/+RWgOiM76ARXSt0rS0zpFDtl7qW2iW5E1B7Sld6UHuA8efpoDR0T2VMDEy4ZboTLegPGHHOSs8YI6xXhnfHjz1GWzwXUVipCUtsjP6LltqsyElvHEhTiVjwVxnn8xqu3f4aOh7bz79NvZ4+WCj6TqLHeLiqglf0TPCESHUDJivp2bdHlvwny17J8EuLkzy2pK7odCu3HVeK5o5/rtFqFuVJLEvZQ+sYkNKyh1OdloV4fu1ank5koyg+GSwxu9E3SrIlTI9BuZ3rXXVcEaaeZUeSF/wBh9PXQiNaSkm66evfCYMkeW62dAJf+Ukc1ujfoq/49AJ0aA6mtypGZU7erCsf44pRbd/8AURhQ/erVb0qLxOhB9JYyj+lp/PRhBPuO3qG8Yk+qQYLoHWFpx0IPaJOcd+TnVhzyFS7ltaqXCEUmfGl1N5gpKmVcX1ad8E8sZJ+egBaqYg02StI4TSbnacSfuIdWnPwIdOq6emUdC/63Rz74r6aHmzVqkUey3lHJkz5kpfqoukfxa8n2oi0S93rvwX3Dau21Eqy0S21rhVRsYZnxzh1Hke5SfyTkatOeV9oGrUlbNuVWBxojsFTNTZP1T6QR7yeaV5OccvPQAt0hSepty/XgSFccaPnyIQMf8Wq4dqRvuVi2orwf3OdDz1YYBydBdToluxKjNqtZiMrm8CRGPEVt8BVurbG+dtANRy9qBNQ5GpdYhqnOtqEdDiygKXjsjKgBoDmWgUV2p3nGos9RQtyYWpBG+ME8fL0OgOibUqLamYVUX9WxUJD0ZKR7qQDhkeQCW8ep89UwllcR17y26OToR/Ik/U9Q0G0LnfZcITR6s7xMr7mH/uk+B7teL8OXgyVR+/2qkv6lPfxXf8AylxmZcZyPJaS6y6ClaFDIUDq9rJyITlCSlF4aFDd1tRqPmlVZLj9uTFkx3+a6e6e9J8PEciM941my6L/tPoMQ9rUW1pWj/wDSFA/QKpS7rboyU5qCZCEslKsJXkgoUD4HY51pPnmmnhnTir5tmMrqZlaie0tgJdCFFfCrG4ykY0PBRdOtRo9fcg1GlVmI+YzZaVGHEHDk54hkchoBRDQHQPR1IK7MslxWctVR5jPkQ7/d8tVz3j5nQstaNaP9ufk0Fcqg06f0gTXKrTo8oO01n2ZUhgLCVIW5x8JIwD2kasOebqXaaqWq2hHbi5pocTIebTwFaVNlIx3nfHy0BQXunhpd9gDdLUZ4eqQCD/wjVUe2zfca21F+f3NVmoVHotlNLGFR50yMr1SXU/8ALr2faie2mPd668F9xpDVhzz6eWgFP0iRlPW1frSQSsOxX8eQ4Mn5JOq49qR0Lp5tqPk/uc7Hnqw540eh3jNBvDqXVtO+zsBDjZwpBKljIPcdAOe46LCh2dWWktqeBiOEmS4p05CTg5UTjQCV6Crddql1irPp/BISVdsn3nVJIAHicEnQ9WU8jRtGmNzLaqtrziW3IUlaEq+0gE8SFj47jWenHMXB8md32hXcLmndw1UkvRo+CrmIk23fjAU052GagfceHcSfsqG2/wD30U8dSoeu1VT/ALVg9VvHmvVBFSZb9MkMUupvde24MQpv/nADPAr8sDv+1q2La0Zza8I1U61NYa3Xd/BLualN1yiyoK0glxH1ZP2VjkfnpUjxRwQs7mVtXjUXI52vKOubacKqFJTLpj/sLqhz6tQKkZPkQpPx1Xbybjh8jo+3reNO5VSG01kcjVPakzLVhpU7HimmPOrajOqZC1AM4zw4z7x+erziC4/lFsNxqpQ2mk4QmIsbnJPaHM8zoBQAZOgOgOjlgiyrJbPN2qvPY8h1v/5qufaj5nRsnilWf9v7ocHPfA1Yc4+6AWN8q4qXfnCRuzHaHqRjH7dVR1nI33GltRXn9zxGxFhSkpz1lJuguKBPuodUDn0w4dKuyZ77P60p0/1RfqMuRIaix3H31hDTSStajyAA3OrW+ZhhCU5KMd2VNvXVSrhQoQH/AK5O6mXBwrA8cd41CM4z2NV3YV7RrpVo+ZS3BB9ouCp004IrVIU2jPLrG8jf4LHy15tU8yzHSWOV+SX0Zyq4hTa1IWkpUk4UkjBB1Yc8afQqM0i7B/so38atAPW8P9FKx+hu/wAJ0AteiuMpimUeFC4UPOU92eFHYLeU4EjJ/NTw+h1W318HRo04xs3Ulzlj4YCx+UhTzd2UpCiWkmPU4uO1wJO+330H5jUW9eNfEuhB490q89Yv/eTCORHptxUjhcDcmHIRxJUN+fIg9x1ZiM0YITrWlXMdJICYDUmj1BVn1J5S4z46ykyle8hSdwM+RH/Wcapj1HwS+B2azhc0/faSxJaTXeMCE8qREYdcTwrWhKlJ+6cbjV62OBNJSaRz3dakN2xdStg27Ummmvzgtav3A6oo9qR9B7bf4FCL3wOCmDNWtg+FHe/+jWg+dFd/KU/z1Rf0Vf8AFoBODQHUltU0w59uUYgZpNLLr2O5xeEj/m1W9ai8DoU10dlKT/M0vlq/2CO4bnplvNBVQew4oZQygcS1eg/t17OpGCyyq0sa93LFJfEs4cpqbFalR1pWy6gLQod4O41JNNZRmqQlTk4SWqFrVsTaXNQAFGrXMy0gfeQ2tGfkG1ahT5vxN1/1VSh3RX11J1WgqF13FTEkoFapiZcfHLr2uwo+v4s/PUprMWjPaVVSrwm+8JIbca6rTjiUFlqWwnrAlXCQrvG3nqKxUhrzLajnZXbcN4vQ0WjZ8W2VSVsuKfdeUAHFgZSgck68p0lT2LfaHtOre8KksJHq9m1x4casx0KU9THg8Up5qbOyx/VOfhr2pspdxD2e1KUqEtprHx5HPvTBQEUe7XZcRP4BU0+1R1jkSr3h89/iNWZzqYZRcXhl30I70u6h+RF/jVoeDzvD/RSsfobv8J0Am+iC4W3UwGVq/DKWlxtSO96Ks5JT4lCt8eGoSj1lJG23qp0Z0Jc9V5r+BnXHGVSZzdyUsZypKKg0D2HmTtx471J2PpnUZrh60S+0qKvB21T/ANX3Pu8mS6HHNJrk2nM/5C+gS46O5sk4WkeWcH4nXsVwtpbFNxPpqMaku0tH+3oRL/YCkUZ9A+vaqTQbI57nB15VWcMu9mTa6WL2cWXddqTVFpEma4BhpJKEjmtZ5AeZOpzlwxyYrai69WMFz+xzZ0iyzDhRLeKwqShwzJ+Mdl5QwlGfFKefmrUKUOGOpr9q3auLjq9mOiH7SRmo24fCju/vY1ac0VX8pT/PVG/Rl/xaADeii3vp+8YqX0fgUP8ACZKjsAlPIE+Zx+3QJZeEdFWaFTjOr7iVA1F36niG4ZR2UfPc/HVVPXMu86F/+Hw26/ItfN7nq7rTjXO3HDzimHWV/jUpBJQeadKlJVNz32f7SqWTk4rKfLx7zeGIlp2w8GOPqIjKljjUVEn/AL69wqcPIq46l7dJy3kwVpkNxy4LTpaxldPiO1OZ5OOApT8ypfy17BYiiN9UVS4m47bLyRb9IKVwEUu42R2qTKCpA+9HX2HPlkK/V1Myki13UwKtUqMMdUVe2w1A7Kac3UB6Kz8xqqno3E6F3+LRhXX+L81t80FGrTnmt4NlBS7w8CuyQrkc7Y0PU2nlCqum1DV6TJtF5WJkMGXRXln8Y33tZ8uX9U6rj1XwnRvI+8QV1Hyl4Pv+IKdC8Z2LHuyNJQpt5v2VtbahgpUHFAg6sOaOy8P9FKx+hu/wnQHH8GZIgSmZcJ9bMhlQW24g4KSNAdIdH92yrooq6dcNFmRFraLapYjqSw6COecdk/s0wSjJxkpLcMDKpbVSVIeqMRC0tBlCVPpBAzk9/ft8teYJOfU4fEhvKh1asRXnZ0Qx4SitlpL6VFxzGAo4PIAnA8TnXjjl5ZbTrKlTlGO8tH5dwA9Kl31GA5w06mT1uM5LUxyKoR46txxJyO2vHedhnYaOOXlkI1nCHDDnv4iEecW6pbjq1LWolSlqOSonvJ1IpOtqQCZ1vHPKjufvY0Aq/wCUc2t6v0JplCluLYWlCEjJUSsYA89AX9qWoug0Vm2WVn6XqoD9UeRzjMfc/ekeZJ1VUeeojoWcVSi7qey28X/A0oS4qAqHEU3+ChKFNIP4sY2B8NtWpY0RglJybk9yVoeAxdixUJ1NoKTtId9olb+6y2eLf1UAPnqqpq1E6Nl+FCdw+SwvN+hGsMGpy6zcrg7M+R1MQ/7s12UkeSjxK+I1ac4KZsZmbEfiyUBbL6FNuJPIpIwdALeAZkCOYiipyr2q5jcZVLgq5HzPCP6yNVzyusuRvsZxfFQm+rL6PkxjR58aRTkT2nAYymg6Fj7uM5+WppprKMdSnKnNwluheQm6t0luNT5bsilWwhzijR2V8D0wpOQ4pQ3SkEbY8M+B16QDC4KWzVGWo7cjqalH+viO57aFDbPmk5APdvqM48SNNrc9BN5WYvRrvXqUNPbjzH6qfYkxbjdSwicwDhLwQvIcT4ggnfyAPLUYTzo9yd1bKmlUpvMHs/2fiEV4HNqVj9Dd/hOrDGcz2JV6bTY05EiWil1FzgMepqie09Wke8gJ+yTn3h4Y20BLrDc2NMjVWvVObcNvSFhKZkaWpO/enCs8CgAeyQPXQDUoXRb0f1qlx6lT2pMmNITxIcMpW/iD4EHII7joDZV+i7o+o8Nc6oJcgsN83VTFgDyG/PyGgARbEGC0Krbdz1qj0YOFKZc5ZWiQfutMjtL8yRgaADL8qVNqdQjrpq25DjccJlTG4/UJlOZJ4+Du2IGe/QHS1Gz7XQMDb6IXv8WdAQ7rj05q4YFTMf2+tttKap0TuSonJcPgB493rqE58Oi3NVtbdLmU3iC3f+8z0mZSLJhe13LU20Tp7nE88oEla8e6kAEhI5DSEcb7i6uOmklFYitEv382Utr3RQHukCpIpk5tLFUjNOpC0Kb45CSpKscQGSUlPy1MyjElPtRYzsh9xLbTSStalHYAbnXjeFklCLnJRjuxa1CTMmR1KjqKKxc7gjwh3xoSd1L8uySfVQ1Cmm+s+ZuvpKCjbR2jv4t7+gxqbBj02nxoMRAQxHaS22kdwAwNWHPJOgBG96fKjPRrnpDfWTacCJLAGTLindbf5wxlPn66Ai29UYsB5gR3A7b1Y+uguEbMrVuppXgD3A8jkaqXUljkzp1Eryj0q7cd/Fd/qR6jLrVkRWqXRaYKuzJdUimoB4THJyrgc7igb4OQcbd2dWnMN1v24aJ7RdV31JUmr9UVvvFwhmK2NyhseH7/AN4GykyoPSBR01KOmRT50R9baHU9l1pQ3+KSMEpOoyipeZptrqVBtYzF7p8/5PtQqkhunSaNdQEQymlMt1NpJLC8ggE/cO42O3hqCm1pM0StIVk52rz/AGvdeoiLm6M7joIL6YwqMHmmVC+sBHmOY/d56tOe008MprYr7tDlOIeb9qpslPVzYS/ddR37dyh3K5jQ8Hl0OhVGlVehJecfpgbaqFOfX9plwfv5Z8wdAL+sV43xctRq1aWs25RQXExUKx1g4uFCR+UtWMnwzoAErtZl1ud7VMUEhKeBlhAw2w2OSEDuSNAX1s9Gty3BwvIiexwjuqVM+rSB3kA7n5fHQavRD9YqheTGp9sMInS4rAjLqCwQwwOznf7Xu8h4aq6TOkDoxs40kp3Twu7m/T4niYtq0mHHGW3q1c0xCloRzcdCefkhtP8AduTqUYY1e5RcXTq4ilwxWyX+7m3o6lMV2kLrEiaudNkLxKbdQEiG4ObKEc0geZJPPOpmUtrmtilXLA9jqUdJSlQU26gcK2z4pV3aAo67LiTnHacHAxQaSkOVJ77KuEZDIPfy7Xy79VN8b4VsdOilZ0uml25dnw8fQ3WXBfqMx+66mz1T0tAap8dQwY0QHKRjuUrmr4DVpzW8hjoeGaA+Y0Au7gpjNsPTHH2C9adTXxTWU5JgPE/jk+CCcZxyO/jrySUlhltGtOjNTg9UXVEqztOfYpNafS8l0fgFQBHBJRjYE8uP9/PVcZOL4ZGyvRhWi69Bea7vHyPVfpM2u16FEmtITQY34UvhcJVJeSocCFDGyRurG+SBq05xSQKvGte4r6XMJ9laWxOSlG6llxvBSPMqTgDQFmityaRZj9avRDYaUrjMdtvKmmlqAS2rOylAKGeXL46YPU2nlbntigxghuVbNQkUhchAeTHx2FA95ZX7vnjGq+jx2Xg3r2g5rhuIqfjz+ZBqtBnzdq5bdErYx+NaPVOfJQ/t0zUXLIcLGp2ZOPms/VHvjQymaDaFZbVMYTHdWy8hRDaU8ISg8fZAHhjck89eccv0se5UntWj8coo6VbFFgRZ8SFZNcVHnoS3IbfkJAUEniH29t+/TpH+lh2VJb1o/X0LilW/MhkGh2vRaPgYDz6utcHwSOfx0zN8sBU7KnrKTl5LH1foSKtS4UWOiVedWfqCeMBEYJKW1L7kpaRus+W+nR57TyPf+j0t4qHju/mXlOeNRpDzMOLMo+AW2C8whCk7bLSncY35H5asSxsYJScnxSeWUHR5VJC3ZtCrwzXqV9Wt8p3ksEkoWD3jx89enhImWvOi3i1XLdktRW5fYqjDqSpDoA2WAPt92c+fkQJFcrD02S7R6I6hDyU5mTT7kRHfvyK8ch3d+qpSbfDE6NvQjSiq9daclzb9CgotMj3S5GYhoUi0ac7xt8ROam+DnjPi2Fb/AJR8tWRiorCMlevOvNznuxjAActelJ90BmgM0B5cbQ42ptxCVIWCFJUMgg9x0AvKtRXLXYeYER2p2k8eJ2GgFT1PP3mu8oHPh5jfGvHFSWGW0a06E+Om8MnUqvO0yIy+5JNYoLv4mpMdtbI8HQOYH3ufjqvMob7G506N5rS6s+7k/L0JD9q0mu3TEugSEyWUsJCWUK4m3VpUShZ7jw5O3jjw1YmnqjnThKEuGSwyuvBLtyXrRbb6pz6NjlU+epbZCXOH8WgHkrtc/XXpE3dIqEw6xalaISkRamGFrxyQ6kp+WcaAsK1VZ06vxqJbj3VvR3UvVGVwBbbLW/1RyPfVtgbEDf1Aq7muSpw71ao0esUumQ1wTJL05niHEFY4c8aeegCuImoqov18uM9NU2opkR2sNqzkpISSdsY79ALNmv12o23CmQ7jk/zmkvKQzTEss9WoocKVgp4chAAPaJz68tAGV1WrUKxUaXV6XWRTalAQpCVKjh5tQX73ZJ8uegKdUm7qXdVIgLuGHWUynfwuK3AS0WGgN3CUkkDuGcZOgCKtUGmuV2FcsmUuG7T21pW4hzgDqD9lZ70jfbz143jclGEpy4YrLK2pV5+rRXnIUn6LorQ+vq0js8Y8Ggf4vlqvic9I7HRVGlZrir9afKPd5+hW0mkrumKiLHivUy0UKzwOZTIqZzzX3pbPnur01ZGKisIxV6868+ObyxiMtNsNIaZQlDaEhKUpGAkeA16UnvQGaAzQGaAzQHwjOgBGpWi9DmO1O0ZKKfLcPE/DWnMWX48SB7qvyh8c6AH2p7MOoBp8vWjWHFfiXQFwJas/ZI7O/wCqry1X0eHmGh0IX3HHguI8S7/zL4+oTIuOXA4TcFKcQnHZmwx17Kh44HaTn015xtdpHvudOrrbzT8Ho/Rn2us0m+LeegRKoz9YUqbeaUFKaWkgpPDnOxHLU4zjLZmSrbVqLxUi0Wdv0SNQoAixytxalFx+Q4cuPuH3lqPif2ctSKQYrVMqpv8AFYaoCajATA9mwp9pJKiriJ4VHl3aAKaJJmvsL9tpP0YlshLTReQslOPydgO4b6AE6DYgVCrMC4o7D0aTVXp0FbTh6xgLO2DgcJ2zse86AtRHhUijuwblr/t8U7JVNUlLgGdsqTgk+fPUXKMd2XUrerVeIRbIlPnsMtONWVbwCXDlyW637Ozn7yie0v8A631DpG+yjX7lTpa3E0vBav8AgppM1mZUFMKceuusNnIgxRwQox/LV7o+JJ8te9HnWWp5K+VNcNtHhXf+Z/H0L2nWlJqMluo3hIblvN7sU5gERI3hhJ99Q+8fLA1Yc9tvVhgBgY0B90BmgM0BmgM0BmgM0BnPnoDROhRJ8VcWdGakR1jCm3UBSSPQ6AFzZbtNWXLVrMumf7m59fF9OBW6f1SNAU8+m1tDvFWLQp1WUP6bSXww6fDKVkEd/JR1Fwi90aqd7cU1wxm8d26Iv0jBhbOS7zo6k80uxlvoT8eFYI+Oo9HjZsud/wAX9SnF/DH2PTd309IAHSGyk+EmAEq+OQNecM1+Y894tnvS+rPq7wgK2/whx1HwYghR+GM694Z/qHvFstqP1Z4FTgThhufeVXKhshiKthCvjwIA+evOjb3bPff1HsUor4Z+5Kg06ruO8VIs2DTlH+m1iQHnB+okkn+sNSUIrkVVL64qLhc3juWiLf8AmXJqhC7qrkuop74bH4PG9ChO6h6nUzIE9Pp8OmxURafFZjMIGEtsoCUj4DQEnQGaAzQGaAzQH//Z"/>
          <p:cNvSpPr>
            <a:spLocks noChangeAspect="1" noChangeArrowheads="1"/>
          </p:cNvSpPr>
          <p:nvPr userDrawn="1"/>
        </p:nvSpPr>
        <p:spPr bwMode="auto">
          <a:xfrm>
            <a:off x="155575" y="-731838"/>
            <a:ext cx="1524000" cy="1524001"/>
          </a:xfrm>
          <a:prstGeom prst="rect">
            <a:avLst/>
          </a:prstGeom>
          <a:noFill/>
        </p:spPr>
        <p:txBody>
          <a:bodyPr/>
          <a:lstStyle/>
          <a:p>
            <a:pPr fontAlgn="auto">
              <a:spcBef>
                <a:spcPts val="0"/>
              </a:spcBef>
              <a:spcAft>
                <a:spcPts val="0"/>
              </a:spcAft>
              <a:defRPr/>
            </a:pPr>
            <a:endParaRPr lang="en-US">
              <a:latin typeface="+mn-lt"/>
              <a:cs typeface="+mn-cs"/>
            </a:endParaRPr>
          </a:p>
        </p:txBody>
      </p:sp>
      <p:sp>
        <p:nvSpPr>
          <p:cNvPr id="7" name="Rectangle 13"/>
          <p:cNvSpPr/>
          <p:nvPr userDrawn="1"/>
        </p:nvSpPr>
        <p:spPr>
          <a:xfrm>
            <a:off x="0" y="6248400"/>
            <a:ext cx="9144000" cy="457200"/>
          </a:xfrm>
          <a:prstGeom prst="rect">
            <a:avLst/>
          </a:prstGeom>
          <a:solidFill>
            <a:srgbClr val="4F56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Subtitle 8"/>
          <p:cNvSpPr txBox="1">
            <a:spLocks/>
          </p:cNvSpPr>
          <p:nvPr userDrawn="1"/>
        </p:nvSpPr>
        <p:spPr>
          <a:xfrm>
            <a:off x="3200400" y="2049463"/>
            <a:ext cx="4773613" cy="1920875"/>
          </a:xfrm>
          <a:prstGeom prst="rect">
            <a:avLst/>
          </a:prstGeom>
        </p:spPr>
        <p:txBody>
          <a:bodyPr>
            <a:normAutofit/>
          </a:bodyPr>
          <a:lstStyle>
            <a:lvl1pPr marL="0" indent="0" algn="ctr" rtl="0" eaLnBrk="1" latinLnBrk="0" hangingPunct="1">
              <a:spcBef>
                <a:spcPct val="20000"/>
              </a:spcBef>
              <a:buClr>
                <a:srgbClr val="CF1B2C"/>
              </a:buClr>
              <a:buSzPct val="100000"/>
              <a:buFont typeface="Wingdings" panose="05000000000000000000" pitchFamily="2" charset="2"/>
              <a:buNone/>
              <a:defRPr kumimoji="0" sz="2800" kern="1200">
                <a:solidFill>
                  <a:schemeClr val="tx1"/>
                </a:solidFill>
                <a:latin typeface="Candara" pitchFamily="34" charset="0"/>
                <a:ea typeface="+mn-ea"/>
                <a:cs typeface="Arial" panose="020B0604020202020204" pitchFamily="34" charset="0"/>
              </a:defRPr>
            </a:lvl1pPr>
            <a:lvl2pPr marL="457200" indent="0" algn="ctr" rtl="0" eaLnBrk="1" latinLnBrk="0" hangingPunct="1">
              <a:spcBef>
                <a:spcPct val="20000"/>
              </a:spcBef>
              <a:buClr>
                <a:srgbClr val="CF1B2C"/>
              </a:buClr>
              <a:buSzPct val="80000"/>
              <a:buFont typeface="Wingdings" panose="05000000000000000000" pitchFamily="2" charset="2"/>
              <a:buNone/>
              <a:defRPr kumimoji="0" sz="2400" kern="1200">
                <a:solidFill>
                  <a:srgbClr val="253D75"/>
                </a:solidFill>
                <a:latin typeface="Palatino Linotype" pitchFamily="18" charset="0"/>
                <a:ea typeface="+mn-ea"/>
                <a:cs typeface="Arial" panose="020B0604020202020204" pitchFamily="34" charset="0"/>
              </a:defRPr>
            </a:lvl2pPr>
            <a:lvl3pPr marL="914400" indent="0" algn="ctr" rtl="0" eaLnBrk="1" latinLnBrk="0" hangingPunct="1">
              <a:spcBef>
                <a:spcPct val="20000"/>
              </a:spcBef>
              <a:buClr>
                <a:srgbClr val="CF1B2C"/>
              </a:buClr>
              <a:buSzPct val="95000"/>
              <a:buFont typeface="Wingdings" panose="05000000000000000000" pitchFamily="2" charset="2"/>
              <a:buNone/>
              <a:defRPr kumimoji="0" sz="2200" kern="1200">
                <a:solidFill>
                  <a:srgbClr val="253D75"/>
                </a:solidFill>
                <a:latin typeface="Palatino Linotype" pitchFamily="18" charset="0"/>
                <a:ea typeface="+mn-ea"/>
                <a:cs typeface="Arial" panose="020B0604020202020204" pitchFamily="34" charset="0"/>
              </a:defRPr>
            </a:lvl3pPr>
            <a:lvl4pPr marL="1371600" indent="0" algn="ctr" rtl="0" eaLnBrk="1" latinLnBrk="0" hangingPunct="1">
              <a:spcBef>
                <a:spcPct val="20000"/>
              </a:spcBef>
              <a:buClr>
                <a:srgbClr val="CF1B2C"/>
              </a:buClr>
              <a:buSzPct val="100000"/>
              <a:buFont typeface="Wingdings" panose="05000000000000000000" pitchFamily="2" charset="2"/>
              <a:buNone/>
              <a:defRPr kumimoji="0" sz="2000" kern="1200">
                <a:solidFill>
                  <a:srgbClr val="253D75"/>
                </a:solidFill>
                <a:latin typeface="Palatino Linotype" pitchFamily="18" charset="0"/>
                <a:ea typeface="+mn-ea"/>
                <a:cs typeface="Arial" panose="020B0604020202020204" pitchFamily="34" charset="0"/>
              </a:defRPr>
            </a:lvl4pPr>
            <a:lvl5pPr marL="1828800" indent="0" algn="ctr" rtl="0" eaLnBrk="1" latinLnBrk="0" hangingPunct="1">
              <a:spcBef>
                <a:spcPct val="20000"/>
              </a:spcBef>
              <a:buClr>
                <a:srgbClr val="CF1B2C"/>
              </a:buClr>
              <a:buFont typeface="Wingdings" panose="05000000000000000000" pitchFamily="2" charset="2"/>
              <a:buNone/>
              <a:defRPr kumimoji="0" sz="2000" kern="1200">
                <a:solidFill>
                  <a:srgbClr val="253D75"/>
                </a:solidFill>
                <a:latin typeface="Palatino Linotype" pitchFamily="18" charset="0"/>
                <a:ea typeface="+mn-ea"/>
                <a:cs typeface="Arial" panose="020B0604020202020204" pitchFamily="34" charset="0"/>
              </a:defRPr>
            </a:lvl5pPr>
            <a:lvl6pPr marL="2286000" indent="0" algn="ctr" rtl="0" eaLnBrk="1" latinLnBrk="0" hangingPunct="1">
              <a:spcBef>
                <a:spcPct val="20000"/>
              </a:spcBef>
              <a:buClr>
                <a:schemeClr val="tx1"/>
              </a:buClr>
              <a:buFont typeface="Wingdings 3"/>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tx1"/>
              </a:buClr>
              <a:buFont typeface="Wingdings 2"/>
              <a:buNone/>
              <a:defRPr kumimoji="0" sz="1600" kern="1200">
                <a:solidFill>
                  <a:schemeClr val="tx1"/>
                </a:solidFill>
                <a:latin typeface="+mn-lt"/>
                <a:ea typeface="+mn-ea"/>
                <a:cs typeface="+mn-cs"/>
              </a:defRPr>
            </a:lvl7pPr>
            <a:lvl8pPr marL="3200400" indent="0" algn="ctr" rtl="0" eaLnBrk="1" latinLnBrk="0" hangingPunct="1">
              <a:spcBef>
                <a:spcPct val="20000"/>
              </a:spcBef>
              <a:buClr>
                <a:schemeClr val="tx1"/>
              </a:buClr>
              <a:buFont typeface="Wingdings 2"/>
              <a:buNone/>
              <a:defRPr kumimoji="0" sz="1400" kern="1200">
                <a:solidFill>
                  <a:schemeClr val="tx1"/>
                </a:solidFill>
                <a:latin typeface="+mn-lt"/>
                <a:ea typeface="+mn-ea"/>
                <a:cs typeface="+mn-cs"/>
              </a:defRPr>
            </a:lvl8pPr>
            <a:lvl9pPr marL="3657600" indent="0" algn="ctr" rtl="0" eaLnBrk="1" latinLnBrk="0" hangingPunct="1">
              <a:spcBef>
                <a:spcPct val="20000"/>
              </a:spcBef>
              <a:buClr>
                <a:schemeClr val="tx1"/>
              </a:buClr>
              <a:buFont typeface="Wingdings 2"/>
              <a:buNone/>
              <a:defRPr kumimoji="0" sz="1400" kern="1200" baseline="0">
                <a:solidFill>
                  <a:schemeClr val="tx1"/>
                </a:solidFill>
                <a:latin typeface="+mn-lt"/>
                <a:ea typeface="+mn-ea"/>
                <a:cs typeface="+mn-cs"/>
              </a:defRPr>
            </a:lvl9pPr>
          </a:lstStyle>
          <a:p>
            <a:pPr fontAlgn="auto">
              <a:spcAft>
                <a:spcPts val="0"/>
              </a:spcAft>
              <a:defRPr/>
            </a:pPr>
            <a:endParaRPr lang="en-US" dirty="0">
              <a:solidFill>
                <a:srgbClr val="6BB33E"/>
              </a:solidFill>
            </a:endParaRPr>
          </a:p>
        </p:txBody>
      </p:sp>
      <p:sp>
        <p:nvSpPr>
          <p:cNvPr id="9" name="Subtitle 8"/>
          <p:cNvSpPr>
            <a:spLocks noGrp="1"/>
          </p:cNvSpPr>
          <p:nvPr>
            <p:ph type="subTitle" idx="1"/>
          </p:nvPr>
        </p:nvSpPr>
        <p:spPr>
          <a:xfrm>
            <a:off x="2667000" y="4572000"/>
            <a:ext cx="6019800" cy="685800"/>
          </a:xfrm>
          <a:prstGeom prst="rect">
            <a:avLst/>
          </a:prstGeom>
        </p:spPr>
        <p:txBody>
          <a:bodyPr>
            <a:normAutofit/>
          </a:bodyPr>
          <a:lstStyle>
            <a:lvl1pPr marL="0" indent="0" algn="ctr">
              <a:buNone/>
              <a:defRPr sz="3200">
                <a:solidFill>
                  <a:srgbClr val="253D75"/>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dirty="0"/>
              <a:t>Click to edit Master subtitle style</a:t>
            </a:r>
          </a:p>
        </p:txBody>
      </p:sp>
      <p:sp>
        <p:nvSpPr>
          <p:cNvPr id="11" name="Slide Number Placeholder 22"/>
          <p:cNvSpPr>
            <a:spLocks noGrp="1"/>
          </p:cNvSpPr>
          <p:nvPr>
            <p:ph type="sldNum" sz="quarter" idx="10"/>
          </p:nvPr>
        </p:nvSpPr>
        <p:spPr/>
        <p:txBody>
          <a:bodyPr/>
          <a:lstStyle>
            <a:lvl1pPr algn="r" eaLnBrk="1" fontAlgn="auto" latinLnBrk="0" hangingPunct="1">
              <a:spcBef>
                <a:spcPts val="0"/>
              </a:spcBef>
              <a:spcAft>
                <a:spcPts val="0"/>
              </a:spcAft>
              <a:defRPr kumimoji="0" sz="1000" dirty="0" smtClean="0">
                <a:solidFill>
                  <a:srgbClr val="FFCF84"/>
                </a:solidFill>
                <a:latin typeface="Times New Roman" panose="02020603050405020304" pitchFamily="18" charset="0"/>
                <a:cs typeface="Times New Roman" panose="02020603050405020304" pitchFamily="18" charset="0"/>
              </a:defRPr>
            </a:lvl1pPr>
          </a:lstStyle>
          <a:p>
            <a:pPr>
              <a:defRPr/>
            </a:pPr>
            <a:r>
              <a:rPr lang="en-US"/>
              <a:t>1-</a:t>
            </a:r>
            <a:fld id="{E436CBBC-E4C3-48EA-8F33-A7D334A620DE}" type="slidenum">
              <a:rPr lang="en-US"/>
              <a:pPr>
                <a:defRPr/>
              </a:pPr>
              <a:t>‹#›</a:t>
            </a:fld>
            <a:endParaRPr lang="en-US"/>
          </a:p>
        </p:txBody>
      </p:sp>
    </p:spTree>
    <p:extLst>
      <p:ext uri="{BB962C8B-B14F-4D97-AF65-F5344CB8AC3E}">
        <p14:creationId xmlns:p14="http://schemas.microsoft.com/office/powerpoint/2010/main" val="20747717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4" name="Rectangle 1"/>
          <p:cNvSpPr/>
          <p:nvPr userDrawn="1"/>
        </p:nvSpPr>
        <p:spPr>
          <a:xfrm>
            <a:off x="152400" y="6248400"/>
            <a:ext cx="8991600" cy="457200"/>
          </a:xfrm>
          <a:prstGeom prst="rect">
            <a:avLst/>
          </a:prstGeom>
          <a:solidFill>
            <a:srgbClr val="4F56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7"/>
          <p:cNvSpPr/>
          <p:nvPr userDrawn="1"/>
        </p:nvSpPr>
        <p:spPr>
          <a:xfrm>
            <a:off x="0" y="6248400"/>
            <a:ext cx="9144000" cy="457200"/>
          </a:xfrm>
          <a:prstGeom prst="rect">
            <a:avLst/>
          </a:prstGeom>
          <a:solidFill>
            <a:srgbClr val="4F56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p:txBody>
          <a:bodyPr/>
          <a:lstStyle>
            <a:lvl1pPr>
              <a:defRPr>
                <a:solidFill>
                  <a:srgbClr val="9A0000"/>
                </a:solidFill>
                <a:latin typeface="Arial" pitchFamily="34" charset="0"/>
                <a:cs typeface="Arial" pitchFamily="34" charset="0"/>
              </a:defRPr>
            </a:lvl1pPr>
          </a:lstStyle>
          <a:p>
            <a:r>
              <a:rPr lang="en-US" dirty="0"/>
              <a:t>Click to edit Master title style</a:t>
            </a:r>
          </a:p>
        </p:txBody>
      </p:sp>
      <p:sp>
        <p:nvSpPr>
          <p:cNvPr id="3" name="Content Placeholder 2"/>
          <p:cNvSpPr>
            <a:spLocks noGrp="1"/>
          </p:cNvSpPr>
          <p:nvPr>
            <p:ph idx="1"/>
          </p:nvPr>
        </p:nvSpPr>
        <p:spPr>
          <a:xfrm>
            <a:off x="457200" y="1524000"/>
            <a:ext cx="8229600" cy="4572000"/>
          </a:xfrm>
          <a:prstGeom prst="rect">
            <a:avLst/>
          </a:prstGeom>
        </p:spPr>
        <p:txBody>
          <a:bodyPr/>
          <a:lstStyle>
            <a:lvl1pPr>
              <a:buClr>
                <a:srgbClr val="9A0000"/>
              </a:buClr>
              <a:buFont typeface="Arial" pitchFamily="34" charset="0"/>
              <a:buChar char="•"/>
              <a:defRPr>
                <a:latin typeface="Arial" pitchFamily="34" charset="0"/>
                <a:cs typeface="Arial" pitchFamily="34" charset="0"/>
              </a:defRPr>
            </a:lvl1pPr>
            <a:lvl2pPr>
              <a:buClr>
                <a:srgbClr val="9A0000"/>
              </a:buClr>
              <a:buSzPct val="100000"/>
              <a:buFont typeface="Arial" pitchFamily="34" charset="0"/>
              <a:buChar char="•"/>
              <a:defRPr>
                <a:latin typeface="Arial" pitchFamily="34" charset="0"/>
                <a:cs typeface="Arial" pitchFamily="34" charset="0"/>
              </a:defRPr>
            </a:lvl2pPr>
            <a:lvl3pPr>
              <a:buClr>
                <a:srgbClr val="9A0000"/>
              </a:buClr>
              <a:buFont typeface="Arial" pitchFamily="34" charset="0"/>
              <a:buChar char="•"/>
              <a:defRPr>
                <a:latin typeface="Arial" pitchFamily="34" charset="0"/>
                <a:cs typeface="Arial" pitchFamily="34" charset="0"/>
              </a:defRPr>
            </a:lvl3pPr>
            <a:lvl4pPr>
              <a:buClr>
                <a:srgbClr val="9A0000"/>
              </a:buClr>
              <a:buFont typeface="Arial" pitchFamily="34" charset="0"/>
              <a:buChar char="•"/>
              <a:defRPr>
                <a:latin typeface="Arial" pitchFamily="34" charset="0"/>
                <a:cs typeface="Arial" pitchFamily="34" charset="0"/>
              </a:defRPr>
            </a:lvl4pPr>
            <a:lvl5pPr>
              <a:buClr>
                <a:srgbClr val="9A0000"/>
              </a:buClr>
              <a:buFont typeface="Arial" pitchFamily="34" charset="0"/>
              <a:buChar cha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22"/>
          <p:cNvSpPr>
            <a:spLocks noGrp="1"/>
          </p:cNvSpPr>
          <p:nvPr>
            <p:ph type="sldNum" sz="quarter" idx="10"/>
          </p:nvPr>
        </p:nvSpPr>
        <p:spPr/>
        <p:txBody>
          <a:bodyPr/>
          <a:lstStyle>
            <a:lvl1pPr algn="r" eaLnBrk="1" fontAlgn="auto" latinLnBrk="0" hangingPunct="1">
              <a:spcBef>
                <a:spcPts val="0"/>
              </a:spcBef>
              <a:spcAft>
                <a:spcPts val="0"/>
              </a:spcAft>
              <a:defRPr kumimoji="0" sz="1000" dirty="0" smtClean="0">
                <a:solidFill>
                  <a:srgbClr val="FFCF84"/>
                </a:solidFill>
                <a:latin typeface="Times New Roman" panose="02020603050405020304" pitchFamily="18" charset="0"/>
                <a:cs typeface="Times New Roman" panose="02020603050405020304" pitchFamily="18" charset="0"/>
              </a:defRPr>
            </a:lvl1pPr>
          </a:lstStyle>
          <a:p>
            <a:pPr>
              <a:defRPr/>
            </a:pPr>
            <a:r>
              <a:rPr lang="en-US"/>
              <a:t>1-</a:t>
            </a:r>
            <a:fld id="{868A8BE4-B2E6-4906-854F-1235DCEC1A95}" type="slidenum">
              <a:rPr lang="en-US"/>
              <a:pPr>
                <a:defRPr/>
              </a:pPr>
              <a:t>‹#›</a:t>
            </a:fld>
            <a:endParaRPr lang="en-US"/>
          </a:p>
        </p:txBody>
      </p:sp>
    </p:spTree>
    <p:extLst>
      <p:ext uri="{BB962C8B-B14F-4D97-AF65-F5344CB8AC3E}">
        <p14:creationId xmlns:p14="http://schemas.microsoft.com/office/powerpoint/2010/main" val="4069886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p:nvPicPr>
        <p:blipFill>
          <a:blip r:embed="rId1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p:nvSpPr>
        <p:spPr>
          <a:xfrm>
            <a:off x="0" y="6248400"/>
            <a:ext cx="9144000" cy="503767"/>
          </a:xfrm>
          <a:prstGeom prst="rect">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p:nvPicPr>
        <p:blipFill>
          <a:blip r:embed="rId1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158409670"/>
      </p:ext>
    </p:extLst>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p:nvSpPr>
        <p:spPr>
          <a:xfrm>
            <a:off x="0" y="6705600"/>
            <a:ext cx="9144000" cy="152400"/>
          </a:xfrm>
          <a:prstGeom prst="rect">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959765757"/>
      </p:ext>
    </p:extLst>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slide" Target="slide4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slide" Target="slide4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slide" Target="slide5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8.xml"/><Relationship Id="rId1" Type="http://schemas.openxmlformats.org/officeDocument/2006/relationships/slideLayout" Target="../slideLayouts/slideLayout12.xml"/><Relationship Id="rId4" Type="http://schemas.openxmlformats.org/officeDocument/2006/relationships/slide" Target="slide5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hyperlink" Target="http://www.viddler.com/embed/c9e5c535/?f=1&amp;autoplay=0&amp;player=full&amp;disablebranding=0%22%20width=%22545%22%20height=%22451%22%20frameborder=%220%22%3e"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33CA82B-39BD-4A08-A36B-3BB14039C476}"/>
              </a:ext>
            </a:extLst>
          </p:cNvPr>
          <p:cNvSpPr>
            <a:spLocks noGrp="1"/>
          </p:cNvSpPr>
          <p:nvPr>
            <p:ph type="ctrTitle"/>
          </p:nvPr>
        </p:nvSpPr>
        <p:spPr>
          <a:xfrm>
            <a:off x="0" y="3581400"/>
            <a:ext cx="4690056" cy="1371600"/>
          </a:xfrm>
        </p:spPr>
        <p:txBody>
          <a:bodyPr/>
          <a:lstStyle/>
          <a:p>
            <a:pPr>
              <a:defRPr/>
            </a:pPr>
            <a:r>
              <a:rPr lang="en-US" sz="3200" dirty="0"/>
              <a:t>Global Business Today 11e</a:t>
            </a:r>
            <a:br>
              <a:rPr lang="en-US" dirty="0"/>
            </a:br>
            <a:r>
              <a:rPr lang="en-US" sz="2000" b="1" dirty="0">
                <a:latin typeface="Arial" panose="020B0604020202020204" pitchFamily="34" charset="0"/>
                <a:cs typeface="Arial" panose="020B0604020202020204" pitchFamily="34" charset="0"/>
              </a:rPr>
              <a:t>by Charles W.L. Hill</a:t>
            </a:r>
            <a:br>
              <a:rPr lang="en-US" sz="2000" b="1" dirty="0">
                <a:latin typeface="Arial" panose="020B0604020202020204" pitchFamily="34" charset="0"/>
                <a:cs typeface="Arial" panose="020B0604020202020204" pitchFamily="34" charset="0"/>
              </a:rPr>
            </a:br>
            <a:r>
              <a:rPr lang="en-US" sz="2000" b="1" dirty="0">
                <a:latin typeface="Arial" panose="020B0604020202020204" pitchFamily="34" charset="0"/>
                <a:cs typeface="Arial" panose="020B0604020202020204" pitchFamily="34" charset="0"/>
              </a:rPr>
              <a:t>and G. Tomas M. </a:t>
            </a:r>
            <a:r>
              <a:rPr lang="en-US" sz="2000" b="1" dirty="0" err="1">
                <a:latin typeface="Arial" panose="020B0604020202020204" pitchFamily="34" charset="0"/>
                <a:cs typeface="Arial" panose="020B0604020202020204" pitchFamily="34" charset="0"/>
              </a:rPr>
              <a:t>Hult</a:t>
            </a:r>
            <a:endParaRPr lang="en-US" dirty="0"/>
          </a:p>
        </p:txBody>
      </p:sp>
      <p:pic>
        <p:nvPicPr>
          <p:cNvPr id="7" name="Picture 6" descr="Cover for Global Business Today, eleventh edition, by Charles W. L. Hill and G. Tomas M. Hult.">
            <a:extLst>
              <a:ext uri="{FF2B5EF4-FFF2-40B4-BE49-F238E27FC236}">
                <a16:creationId xmlns:a16="http://schemas.microsoft.com/office/drawing/2014/main" id="{F0BB95F4-DC8B-416A-B586-21821F334F0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685438" y="457200"/>
            <a:ext cx="4453944" cy="4733636"/>
          </a:xfrm>
          <a:prstGeom prst="rect">
            <a:avLst/>
          </a:prstGeom>
          <a:ln w="3175" cmpd="sng">
            <a:noFill/>
          </a:ln>
        </p:spPr>
      </p:pic>
      <p:sp>
        <p:nvSpPr>
          <p:cNvPr id="4" name="Text Placeholder 3">
            <a:extLst>
              <a:ext uri="{FF2B5EF4-FFF2-40B4-BE49-F238E27FC236}">
                <a16:creationId xmlns:a16="http://schemas.microsoft.com/office/drawing/2014/main" id="{B80B1E95-DF83-4750-8AD4-74DDBDC6F083}"/>
              </a:ext>
            </a:extLst>
          </p:cNvPr>
          <p:cNvSpPr>
            <a:spLocks noGrp="1"/>
          </p:cNvSpPr>
          <p:nvPr>
            <p:ph type="body" sz="quarter" idx="11"/>
          </p:nvPr>
        </p:nvSpPr>
        <p:spPr/>
        <p:txBody>
          <a:bodyPr/>
          <a:lstStyle/>
          <a:p>
            <a:r>
              <a:rPr lang="en-US"/>
              <a:t>©VIPRESIONA/Shutterstock</a:t>
            </a:r>
          </a:p>
        </p:txBody>
      </p:sp>
      <p:sp>
        <p:nvSpPr>
          <p:cNvPr id="2" name="TextBox 1">
            <a:extLst>
              <a:ext uri="{FF2B5EF4-FFF2-40B4-BE49-F238E27FC236}">
                <a16:creationId xmlns:a16="http://schemas.microsoft.com/office/drawing/2014/main" id="{53729734-61E8-4712-B90D-1B1037922B75}"/>
              </a:ext>
            </a:extLst>
          </p:cNvPr>
          <p:cNvSpPr txBox="1"/>
          <p:nvPr/>
        </p:nvSpPr>
        <p:spPr>
          <a:xfrm>
            <a:off x="0" y="6675120"/>
            <a:ext cx="9144000" cy="182880"/>
          </a:xfrm>
          <a:prstGeom prst="rect">
            <a:avLst/>
          </a:prstGeom>
          <a:solidFill>
            <a:schemeClr val="bg1"/>
          </a:solidFill>
        </p:spPr>
        <p:txBody>
          <a:bodyPr wrap="square" rtlCol="0">
            <a:spAutoFit/>
          </a:bodyPr>
          <a:lstStyle/>
          <a:p>
            <a:r>
              <a:rPr lang="en-US" sz="750" dirty="0"/>
              <a:t>©McGraw-Hill Education. All rights reserved. Authorized only for instructor use in the classroom. No reproduction or further distribution permitted without the prior written consent of McGraw-Hill Education.</a:t>
            </a:r>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An Overview of Trade Theory </a:t>
            </a:r>
            <a:r>
              <a:rPr lang="en-US" altLang="en-US" sz="2000" dirty="0"/>
              <a:t>4</a:t>
            </a:r>
            <a:endParaRPr lang="en-US" altLang="en-US" dirty="0"/>
          </a:p>
        </p:txBody>
      </p:sp>
      <p:sp>
        <p:nvSpPr>
          <p:cNvPr id="464899" name="Rectangle 3"/>
          <p:cNvSpPr>
            <a:spLocks noGrp="1" noChangeArrowheads="1"/>
          </p:cNvSpPr>
          <p:nvPr>
            <p:ph idx="1"/>
          </p:nvPr>
        </p:nvSpPr>
        <p:spPr/>
        <p:txBody>
          <a:bodyPr/>
          <a:lstStyle/>
          <a:p>
            <a:pPr marL="0" indent="0" eaLnBrk="1" hangingPunct="1">
              <a:buNone/>
            </a:pPr>
            <a:r>
              <a:rPr lang="en-US" altLang="en-US" sz="2800" dirty="0"/>
              <a:t>The Pattern of International Trade </a:t>
            </a:r>
            <a:r>
              <a:rPr lang="en-US" altLang="en-US" sz="2000" dirty="0"/>
              <a:t>continued</a:t>
            </a:r>
          </a:p>
          <a:p>
            <a:pPr lvl="1"/>
            <a:r>
              <a:rPr lang="en-US" altLang="en-US" sz="2400" dirty="0"/>
              <a:t>Paul </a:t>
            </a:r>
            <a:r>
              <a:rPr lang="en-US" altLang="en-US" sz="2400" dirty="0" err="1"/>
              <a:t>Krugman’s</a:t>
            </a:r>
            <a:r>
              <a:rPr lang="en-US" altLang="en-US" sz="2400" dirty="0"/>
              <a:t> </a:t>
            </a:r>
            <a:r>
              <a:rPr lang="en-US" altLang="en-US" sz="2400" b="1" dirty="0"/>
              <a:t>new trade theory </a:t>
            </a:r>
          </a:p>
          <a:p>
            <a:pPr lvl="2"/>
            <a:r>
              <a:rPr lang="en-US" altLang="en-US" dirty="0"/>
              <a:t>W</a:t>
            </a:r>
            <a:r>
              <a:rPr lang="en-US" altLang="en-US" sz="2000" dirty="0"/>
              <a:t>orld market can only support a limited number of firms in some industries</a:t>
            </a:r>
          </a:p>
          <a:p>
            <a:pPr lvl="2"/>
            <a:r>
              <a:rPr lang="en-US" altLang="en-US" sz="2000" dirty="0"/>
              <a:t>Trade will skew toward countries that have firms that are able to capture first mover advantages</a:t>
            </a:r>
          </a:p>
          <a:p>
            <a:pPr lvl="1"/>
            <a:r>
              <a:rPr lang="en-US" altLang="en-US" sz="2400" dirty="0"/>
              <a:t>Michael Porter</a:t>
            </a:r>
          </a:p>
          <a:p>
            <a:pPr lvl="2"/>
            <a:r>
              <a:rPr lang="en-US" altLang="en-US" sz="2000" dirty="0"/>
              <a:t>Country factors explain a nation’s dominance in the production and export of certain products</a:t>
            </a:r>
            <a:endParaRPr lang="en-US" altLang="en-US" sz="1400" dirty="0"/>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An Overview of Trade Theory </a:t>
            </a:r>
            <a:r>
              <a:rPr lang="en-US" altLang="en-US" sz="2000" dirty="0"/>
              <a:t>5</a:t>
            </a:r>
          </a:p>
        </p:txBody>
      </p:sp>
      <p:sp>
        <p:nvSpPr>
          <p:cNvPr id="15363" name="Rectangle 3"/>
          <p:cNvSpPr>
            <a:spLocks noGrp="1" noChangeArrowheads="1"/>
          </p:cNvSpPr>
          <p:nvPr>
            <p:ph idx="1"/>
          </p:nvPr>
        </p:nvSpPr>
        <p:spPr/>
        <p:txBody>
          <a:bodyPr/>
          <a:lstStyle/>
          <a:p>
            <a:pPr marL="0" indent="0" eaLnBrk="1" hangingPunct="1">
              <a:buNone/>
            </a:pPr>
            <a:r>
              <a:rPr lang="en-US" altLang="en-US" sz="2800" dirty="0"/>
              <a:t>Trade Theory and Government Policy</a:t>
            </a:r>
          </a:p>
          <a:p>
            <a:pPr lvl="1"/>
            <a:r>
              <a:rPr lang="en-US" altLang="en-US" sz="2400" dirty="0"/>
              <a:t>Mercantilism makes a case for government involvement in promoting exports and limiting imports </a:t>
            </a:r>
          </a:p>
          <a:p>
            <a:pPr lvl="1"/>
            <a:r>
              <a:rPr lang="en-US" altLang="en-US" sz="2400" dirty="0"/>
              <a:t>Smith, Ricardo, and </a:t>
            </a:r>
            <a:r>
              <a:rPr lang="en-US" altLang="en-US" sz="2400" dirty="0" err="1"/>
              <a:t>Heckscher</a:t>
            </a:r>
            <a:r>
              <a:rPr lang="en-US" altLang="en-US" sz="2400" dirty="0"/>
              <a:t>-Ohlin promote unrestricted free trade </a:t>
            </a:r>
          </a:p>
          <a:p>
            <a:pPr lvl="1"/>
            <a:r>
              <a:rPr lang="en-US" altLang="en-US" sz="2400" dirty="0"/>
              <a:t>New trade theory and Porter justify limited and selective government intervention to support development of certain export-oriented industries</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Mercantilism</a:t>
            </a:r>
            <a:endParaRPr lang="en-US" altLang="en-US" sz="2000" dirty="0"/>
          </a:p>
        </p:txBody>
      </p:sp>
      <p:sp>
        <p:nvSpPr>
          <p:cNvPr id="460803" name="Rectangle 3"/>
          <p:cNvSpPr>
            <a:spLocks noGrp="1" noChangeArrowheads="1"/>
          </p:cNvSpPr>
          <p:nvPr>
            <p:ph idx="1"/>
          </p:nvPr>
        </p:nvSpPr>
        <p:spPr/>
        <p:txBody>
          <a:bodyPr/>
          <a:lstStyle/>
          <a:p>
            <a:r>
              <a:rPr lang="en-US" altLang="en-US" sz="2800" b="1" dirty="0"/>
              <a:t>Mercantilism</a:t>
            </a:r>
            <a:r>
              <a:rPr lang="en-US" altLang="en-US" sz="2800" dirty="0"/>
              <a:t> (mid-16</a:t>
            </a:r>
            <a:r>
              <a:rPr lang="en-US" altLang="en-US" sz="2800" baseline="30000" dirty="0"/>
              <a:t>th</a:t>
            </a:r>
            <a:r>
              <a:rPr lang="en-US" altLang="en-US" sz="2800" dirty="0"/>
              <a:t> century): </a:t>
            </a:r>
            <a:r>
              <a:rPr lang="en-US" altLang="en-US" dirty="0"/>
              <a:t>i</a:t>
            </a:r>
            <a:r>
              <a:rPr lang="en-US" altLang="en-US" sz="2800" dirty="0"/>
              <a:t>t is in a country’s best interest to maintain a trade surplus</a:t>
            </a:r>
            <a:r>
              <a:rPr lang="en-US" dirty="0"/>
              <a:t>—</a:t>
            </a:r>
            <a:r>
              <a:rPr lang="en-US" altLang="en-US" sz="2800" dirty="0"/>
              <a:t>to export more than it imports </a:t>
            </a:r>
          </a:p>
          <a:p>
            <a:pPr lvl="1" eaLnBrk="1" hangingPunct="1">
              <a:spcBef>
                <a:spcPts val="576"/>
              </a:spcBef>
            </a:pPr>
            <a:r>
              <a:rPr lang="en-US" altLang="en-US" sz="2400" dirty="0"/>
              <a:t>Advocated government intervention to achieve a surplus in balance of trade               </a:t>
            </a:r>
            <a:endParaRPr lang="en-US" altLang="en-US" sz="2400" b="1" i="1" dirty="0"/>
          </a:p>
          <a:p>
            <a:pPr lvl="1">
              <a:spcBef>
                <a:spcPts val="576"/>
              </a:spcBef>
            </a:pPr>
            <a:r>
              <a:rPr lang="en-US" altLang="en-US" sz="2400" dirty="0"/>
              <a:t>Viewed trade as a </a:t>
            </a:r>
            <a:r>
              <a:rPr lang="en-US" altLang="en-US" sz="2400" b="1" dirty="0"/>
              <a:t>zero-sum game </a:t>
            </a:r>
            <a:r>
              <a:rPr lang="en-US" dirty="0"/>
              <a:t>– </a:t>
            </a:r>
            <a:r>
              <a:rPr lang="en-US" altLang="en-US" sz="2400" dirty="0"/>
              <a:t>one in which a gain by one country results in a loss by another</a:t>
            </a:r>
          </a:p>
          <a:p>
            <a:pPr lvl="1" eaLnBrk="1" hangingPunct="1">
              <a:spcBef>
                <a:spcPts val="576"/>
              </a:spcBef>
            </a:pPr>
            <a:r>
              <a:rPr lang="en-US" altLang="en-US" dirty="0"/>
              <a:t>Critics charge China with having a neo-mercantilist policy to keep currency value low in order to sell more goods to developed nations</a:t>
            </a:r>
          </a:p>
          <a:p>
            <a:pPr lvl="1" eaLnBrk="1" hangingPunct="1">
              <a:spcBef>
                <a:spcPts val="576"/>
              </a:spcBef>
            </a:pPr>
            <a:r>
              <a:rPr lang="en-US" altLang="en-US" sz="2400" dirty="0"/>
              <a:t>Donald Trump appears to advocate neo-mercantilist policies</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Absolute Advantage</a:t>
            </a:r>
            <a:endParaRPr lang="en-US" altLang="en-US" sz="2000" dirty="0"/>
          </a:p>
        </p:txBody>
      </p:sp>
      <p:sp>
        <p:nvSpPr>
          <p:cNvPr id="461827" name="Rectangle 3"/>
          <p:cNvSpPr>
            <a:spLocks noGrp="1" noChangeArrowheads="1"/>
          </p:cNvSpPr>
          <p:nvPr>
            <p:ph idx="1"/>
          </p:nvPr>
        </p:nvSpPr>
        <p:spPr/>
        <p:txBody>
          <a:bodyPr rtlCol="0">
            <a:normAutofit/>
          </a:bodyPr>
          <a:lstStyle/>
          <a:p>
            <a:pPr eaLnBrk="1" fontAlgn="auto" hangingPunct="1">
              <a:defRPr/>
            </a:pPr>
            <a:r>
              <a:rPr lang="en-US" sz="2800" dirty="0"/>
              <a:t>Smith (1776): Countries differ in their ability to produce goods efficiently</a:t>
            </a:r>
          </a:p>
          <a:p>
            <a:pPr eaLnBrk="1" fontAlgn="auto" hangingPunct="1">
              <a:defRPr/>
            </a:pPr>
            <a:r>
              <a:rPr lang="en-US" sz="2800" dirty="0"/>
              <a:t>A country has </a:t>
            </a:r>
            <a:r>
              <a:rPr lang="en-US" sz="2800" b="1" dirty="0"/>
              <a:t>absolute advantage </a:t>
            </a:r>
            <a:r>
              <a:rPr lang="en-US" sz="2800" dirty="0"/>
              <a:t>in producing a product when it is more efficient than any other country in producing it</a:t>
            </a:r>
          </a:p>
          <a:p>
            <a:pPr eaLnBrk="1" fontAlgn="auto" hangingPunct="1">
              <a:defRPr/>
            </a:pPr>
            <a:r>
              <a:rPr lang="en-US" sz="2800" dirty="0"/>
              <a:t>According to Smith:</a:t>
            </a:r>
          </a:p>
          <a:p>
            <a:pPr lvl="1" eaLnBrk="1" fontAlgn="auto" hangingPunct="1">
              <a:defRPr/>
            </a:pPr>
            <a:r>
              <a:rPr lang="en-US" sz="2400" dirty="0"/>
              <a:t>Trade is not a zero-sum game </a:t>
            </a:r>
          </a:p>
          <a:p>
            <a:pPr lvl="1" eaLnBrk="1" fontAlgn="auto" hangingPunct="1">
              <a:defRPr/>
            </a:pPr>
            <a:r>
              <a:rPr lang="en-US" sz="2400" dirty="0"/>
              <a:t>Countries should specialize in production of goods they have an absolute advantage in and then trade these goods for goods produced by other countries </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Figure 6.1 The Theory of Absolute Advantage</a:t>
            </a:r>
            <a:endParaRPr lang="en-US" altLang="en-US" sz="1200" dirty="0"/>
          </a:p>
        </p:txBody>
      </p:sp>
      <p:pic>
        <p:nvPicPr>
          <p:cNvPr id="2050" name="Picture 2" descr="A line graph showing how the theory of absolute advantage applies to corn and rice production in Ghana and South Korea."/>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669675" y="1295400"/>
            <a:ext cx="5652250" cy="4302271"/>
          </a:xfrm>
          <a:prstGeom prst="rect">
            <a:avLst/>
          </a:prstGeom>
          <a:noFill/>
        </p:spPr>
      </p:pic>
      <p:sp>
        <p:nvSpPr>
          <p:cNvPr id="9" name="Text Placeholder 8"/>
          <p:cNvSpPr>
            <a:spLocks noGrp="1"/>
          </p:cNvSpPr>
          <p:nvPr>
            <p:ph type="body" sz="quarter" idx="11"/>
          </p:nvPr>
        </p:nvSpPr>
        <p:spPr/>
        <p:txBody>
          <a:bodyPr/>
          <a:lstStyle/>
          <a:p>
            <a:endParaRPr lang="en-US"/>
          </a:p>
        </p:txBody>
      </p:sp>
      <p:sp>
        <p:nvSpPr>
          <p:cNvPr id="6" name="Text Placeholder 9">
            <a:extLst>
              <a:ext uri="{FF2B5EF4-FFF2-40B4-BE49-F238E27FC236}">
                <a16:creationId xmlns:a16="http://schemas.microsoft.com/office/drawing/2014/main" id="{591E8FCA-4F9D-4D91-97F7-CD367490879B}"/>
              </a:ext>
            </a:extLst>
          </p:cNvPr>
          <p:cNvSpPr txBox="1">
            <a:spLocks/>
          </p:cNvSpPr>
          <p:nvPr/>
        </p:nvSpPr>
        <p:spPr>
          <a:xfrm>
            <a:off x="3448050" y="6452216"/>
            <a:ext cx="2247900" cy="130095"/>
          </a:xfrm>
          <a:prstGeom prst="rect">
            <a:avLst/>
          </a:prstGeom>
        </p:spPr>
        <p:txBody>
          <a:bodyPr lIns="0" tIns="0" rIns="0" bIns="0"/>
          <a:lstStyle>
            <a:lvl1pPr marL="0" indent="0" algn="ctr" defTabSz="457200" rtl="0" eaLnBrk="1" latinLnBrk="0" hangingPunct="1">
              <a:spcBef>
                <a:spcPct val="20000"/>
              </a:spcBef>
              <a:buFont typeface="Arial"/>
              <a:buNone/>
              <a:defRPr sz="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dirty="0">
                <a:hlinkClick r:id="rId4" action="ppaction://hlinksldjump"/>
              </a:rPr>
              <a:t>Access the text alternative for these images.</a:t>
            </a:r>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0"/>
            <a:ext cx="9144000" cy="609600"/>
          </a:xfrm>
        </p:spPr>
        <p:txBody>
          <a:bodyPr/>
          <a:lstStyle/>
          <a:p>
            <a:r>
              <a:rPr lang="en-US" sz="2600" dirty="0"/>
              <a:t>Table 6.1 Absolute Advantage and the Gains from Trade</a:t>
            </a:r>
          </a:p>
        </p:txBody>
      </p:sp>
      <p:graphicFrame>
        <p:nvGraphicFramePr>
          <p:cNvPr id="3" name="Table 1"/>
          <p:cNvGraphicFramePr>
            <a:graphicFrameLocks noGrp="1"/>
          </p:cNvGraphicFramePr>
          <p:nvPr>
            <p:ph idx="1"/>
            <p:extLst>
              <p:ext uri="{D42A27DB-BD31-4B8C-83A1-F6EECF244321}">
                <p14:modId xmlns:p14="http://schemas.microsoft.com/office/powerpoint/2010/main" val="3730934051"/>
              </p:ext>
            </p:extLst>
          </p:nvPr>
        </p:nvGraphicFramePr>
        <p:xfrm>
          <a:off x="457200" y="482600"/>
          <a:ext cx="8229600" cy="6070600"/>
        </p:xfrm>
        <a:graphic>
          <a:graphicData uri="http://schemas.openxmlformats.org/drawingml/2006/table">
            <a:tbl>
              <a:tblPr bandRow="1">
                <a:tableStyleId>{5940675A-B579-460E-94D1-54222C63F5DA}</a:tableStyleId>
              </a:tblPr>
              <a:tblGrid>
                <a:gridCol w="2743200">
                  <a:extLst>
                    <a:ext uri="{9D8B030D-6E8A-4147-A177-3AD203B41FA5}">
                      <a16:colId xmlns:a16="http://schemas.microsoft.com/office/drawing/2014/main" val="2352048769"/>
                    </a:ext>
                  </a:extLst>
                </a:gridCol>
                <a:gridCol w="2743200">
                  <a:extLst>
                    <a:ext uri="{9D8B030D-6E8A-4147-A177-3AD203B41FA5}">
                      <a16:colId xmlns:a16="http://schemas.microsoft.com/office/drawing/2014/main" val="3807372444"/>
                    </a:ext>
                  </a:extLst>
                </a:gridCol>
                <a:gridCol w="2743200">
                  <a:extLst>
                    <a:ext uri="{9D8B030D-6E8A-4147-A177-3AD203B41FA5}">
                      <a16:colId xmlns:a16="http://schemas.microsoft.com/office/drawing/2014/main" val="621429388"/>
                    </a:ext>
                  </a:extLst>
                </a:gridCol>
              </a:tblGrid>
              <a:tr h="304800">
                <a:tc gridSpan="3">
                  <a:txBody>
                    <a:bodyPr/>
                    <a:lstStyle/>
                    <a:p>
                      <a:pPr algn="ctr"/>
                      <a:r>
                        <a:rPr lang="en-US" sz="1600" b="1" dirty="0"/>
                        <a:t>Resources Required to Produce 1 Ton of Cocoa and Rice</a:t>
                      </a:r>
                    </a:p>
                  </a:txBody>
                  <a:tcPr marL="100771" marR="100771"/>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846425966"/>
                  </a:ext>
                </a:extLst>
              </a:tr>
              <a:tr h="304800">
                <a:tc>
                  <a:txBody>
                    <a:bodyPr/>
                    <a:lstStyle/>
                    <a:p>
                      <a:endParaRPr lang="en-US" sz="1400" dirty="0"/>
                    </a:p>
                  </a:txBody>
                  <a:tcPr marL="100771" marR="100771"/>
                </a:tc>
                <a:tc>
                  <a:txBody>
                    <a:bodyPr/>
                    <a:lstStyle/>
                    <a:p>
                      <a:pPr algn="ctr"/>
                      <a:r>
                        <a:rPr lang="en-US" sz="1600" b="1" dirty="0"/>
                        <a:t>Cocoa</a:t>
                      </a:r>
                    </a:p>
                  </a:txBody>
                  <a:tcPr marL="100771" marR="100771"/>
                </a:tc>
                <a:tc>
                  <a:txBody>
                    <a:bodyPr/>
                    <a:lstStyle/>
                    <a:p>
                      <a:pPr algn="ctr"/>
                      <a:r>
                        <a:rPr lang="en-US" sz="1600" b="1" dirty="0"/>
                        <a:t>Rice</a:t>
                      </a:r>
                    </a:p>
                  </a:txBody>
                  <a:tcPr marL="100771" marR="100771"/>
                </a:tc>
                <a:extLst>
                  <a:ext uri="{0D108BD9-81ED-4DB2-BD59-A6C34878D82A}">
                    <a16:rowId xmlns:a16="http://schemas.microsoft.com/office/drawing/2014/main" val="2054041355"/>
                  </a:ext>
                </a:extLst>
              </a:tr>
              <a:tr h="304800">
                <a:tc>
                  <a:txBody>
                    <a:bodyPr/>
                    <a:lstStyle/>
                    <a:p>
                      <a:r>
                        <a:rPr lang="en-US" sz="1600" dirty="0"/>
                        <a:t>Ghana</a:t>
                      </a:r>
                    </a:p>
                  </a:txBody>
                  <a:tcPr marL="100771" marR="100771"/>
                </a:tc>
                <a:tc>
                  <a:txBody>
                    <a:bodyPr/>
                    <a:lstStyle/>
                    <a:p>
                      <a:pPr algn="ctr"/>
                      <a:r>
                        <a:rPr lang="en-US" sz="1600" dirty="0"/>
                        <a:t>10</a:t>
                      </a:r>
                    </a:p>
                  </a:txBody>
                  <a:tcPr marL="100771" marR="100771"/>
                </a:tc>
                <a:tc>
                  <a:txBody>
                    <a:bodyPr/>
                    <a:lstStyle/>
                    <a:p>
                      <a:pPr algn="ctr"/>
                      <a:r>
                        <a:rPr lang="en-US" sz="1600" dirty="0"/>
                        <a:t>20</a:t>
                      </a:r>
                    </a:p>
                  </a:txBody>
                  <a:tcPr marL="100771" marR="100771"/>
                </a:tc>
                <a:extLst>
                  <a:ext uri="{0D108BD9-81ED-4DB2-BD59-A6C34878D82A}">
                    <a16:rowId xmlns:a16="http://schemas.microsoft.com/office/drawing/2014/main" val="1364096314"/>
                  </a:ext>
                </a:extLst>
              </a:tr>
              <a:tr h="304800">
                <a:tc>
                  <a:txBody>
                    <a:bodyPr/>
                    <a:lstStyle/>
                    <a:p>
                      <a:r>
                        <a:rPr lang="en-US" sz="1600" dirty="0"/>
                        <a:t>South Korea</a:t>
                      </a:r>
                    </a:p>
                  </a:txBody>
                  <a:tcPr marL="100771" marR="100771"/>
                </a:tc>
                <a:tc>
                  <a:txBody>
                    <a:bodyPr/>
                    <a:lstStyle/>
                    <a:p>
                      <a:pPr algn="ctr"/>
                      <a:r>
                        <a:rPr lang="en-US" sz="1600" dirty="0"/>
                        <a:t>40</a:t>
                      </a:r>
                    </a:p>
                  </a:txBody>
                  <a:tcPr marL="100771" marR="100771"/>
                </a:tc>
                <a:tc>
                  <a:txBody>
                    <a:bodyPr/>
                    <a:lstStyle/>
                    <a:p>
                      <a:pPr algn="ctr"/>
                      <a:r>
                        <a:rPr lang="en-US" sz="1600" dirty="0"/>
                        <a:t>10</a:t>
                      </a:r>
                    </a:p>
                  </a:txBody>
                  <a:tcPr marL="100771" marR="100771"/>
                </a:tc>
                <a:extLst>
                  <a:ext uri="{0D108BD9-81ED-4DB2-BD59-A6C34878D82A}">
                    <a16:rowId xmlns:a16="http://schemas.microsoft.com/office/drawing/2014/main" val="1390268236"/>
                  </a:ext>
                </a:extLst>
              </a:tr>
              <a:tr h="304800">
                <a:tc gridSpan="3">
                  <a:txBody>
                    <a:bodyPr/>
                    <a:lstStyle/>
                    <a:p>
                      <a:pPr algn="ctr"/>
                      <a:r>
                        <a:rPr lang="en-US" sz="1600" b="1" dirty="0"/>
                        <a:t>Production</a:t>
                      </a:r>
                      <a:r>
                        <a:rPr lang="en-US" sz="1600" b="1" baseline="0" dirty="0"/>
                        <a:t> and Consumption without Trad</a:t>
                      </a:r>
                      <a:r>
                        <a:rPr lang="en-US" sz="1600" baseline="0" dirty="0"/>
                        <a:t>e</a:t>
                      </a:r>
                      <a:endParaRPr lang="en-US" sz="1600" b="1" dirty="0"/>
                    </a:p>
                  </a:txBody>
                  <a:tcPr marL="100771" marR="100771"/>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320738025"/>
                  </a:ext>
                </a:extLst>
              </a:tr>
              <a:tr h="304800">
                <a:tc>
                  <a:txBody>
                    <a:bodyPr/>
                    <a:lstStyle/>
                    <a:p>
                      <a:r>
                        <a:rPr lang="en-US" sz="1600" dirty="0"/>
                        <a:t>Ghana</a:t>
                      </a:r>
                    </a:p>
                  </a:txBody>
                  <a:tcPr marL="100771" marR="100771"/>
                </a:tc>
                <a:tc>
                  <a:txBody>
                    <a:bodyPr/>
                    <a:lstStyle/>
                    <a:p>
                      <a:pPr algn="ctr"/>
                      <a:r>
                        <a:rPr lang="en-US" sz="1600" dirty="0"/>
                        <a:t>10</a:t>
                      </a:r>
                    </a:p>
                  </a:txBody>
                  <a:tcPr marL="100771" marR="100771"/>
                </a:tc>
                <a:tc>
                  <a:txBody>
                    <a:bodyPr/>
                    <a:lstStyle/>
                    <a:p>
                      <a:pPr algn="ctr"/>
                      <a:r>
                        <a:rPr lang="en-US" sz="1600" dirty="0"/>
                        <a:t>5</a:t>
                      </a:r>
                    </a:p>
                  </a:txBody>
                  <a:tcPr marL="100771" marR="100771"/>
                </a:tc>
                <a:extLst>
                  <a:ext uri="{0D108BD9-81ED-4DB2-BD59-A6C34878D82A}">
                    <a16:rowId xmlns:a16="http://schemas.microsoft.com/office/drawing/2014/main" val="3975057064"/>
                  </a:ext>
                </a:extLst>
              </a:tr>
              <a:tr h="370840">
                <a:tc>
                  <a:txBody>
                    <a:bodyPr/>
                    <a:lstStyle/>
                    <a:p>
                      <a:r>
                        <a:rPr lang="en-US" sz="1600" dirty="0"/>
                        <a:t>South Korea</a:t>
                      </a:r>
                    </a:p>
                  </a:txBody>
                  <a:tcPr marL="100771" marR="100771"/>
                </a:tc>
                <a:tc>
                  <a:txBody>
                    <a:bodyPr/>
                    <a:lstStyle/>
                    <a:p>
                      <a:pPr algn="ctr"/>
                      <a:r>
                        <a:rPr lang="en-US" sz="1600" dirty="0"/>
                        <a:t>2.5</a:t>
                      </a:r>
                    </a:p>
                  </a:txBody>
                  <a:tcPr marL="100771" marR="100771"/>
                </a:tc>
                <a:tc>
                  <a:txBody>
                    <a:bodyPr/>
                    <a:lstStyle/>
                    <a:p>
                      <a:pPr algn="ctr"/>
                      <a:r>
                        <a:rPr lang="en-US" sz="1600" dirty="0"/>
                        <a:t>10</a:t>
                      </a:r>
                    </a:p>
                  </a:txBody>
                  <a:tcPr marL="100771" marR="100771"/>
                </a:tc>
                <a:extLst>
                  <a:ext uri="{0D108BD9-81ED-4DB2-BD59-A6C34878D82A}">
                    <a16:rowId xmlns:a16="http://schemas.microsoft.com/office/drawing/2014/main" val="2867726013"/>
                  </a:ext>
                </a:extLst>
              </a:tr>
              <a:tr h="314960">
                <a:tc>
                  <a:txBody>
                    <a:bodyPr/>
                    <a:lstStyle/>
                    <a:p>
                      <a:r>
                        <a:rPr lang="en-US" sz="1600" dirty="0"/>
                        <a:t>Total Production</a:t>
                      </a:r>
                    </a:p>
                  </a:txBody>
                  <a:tcPr marL="100771" marR="100771"/>
                </a:tc>
                <a:tc>
                  <a:txBody>
                    <a:bodyPr/>
                    <a:lstStyle/>
                    <a:p>
                      <a:pPr algn="ctr"/>
                      <a:r>
                        <a:rPr lang="en-US" sz="1600" dirty="0"/>
                        <a:t>12.5</a:t>
                      </a:r>
                    </a:p>
                  </a:txBody>
                  <a:tcPr marL="100771" marR="100771"/>
                </a:tc>
                <a:tc>
                  <a:txBody>
                    <a:bodyPr/>
                    <a:lstStyle/>
                    <a:p>
                      <a:pPr algn="ctr"/>
                      <a:r>
                        <a:rPr lang="en-US" sz="1600" dirty="0"/>
                        <a:t>15</a:t>
                      </a:r>
                    </a:p>
                  </a:txBody>
                  <a:tcPr marL="100771" marR="100771"/>
                </a:tc>
                <a:extLst>
                  <a:ext uri="{0D108BD9-81ED-4DB2-BD59-A6C34878D82A}">
                    <a16:rowId xmlns:a16="http://schemas.microsoft.com/office/drawing/2014/main" val="2446159445"/>
                  </a:ext>
                </a:extLst>
              </a:tr>
              <a:tr h="304800">
                <a:tc gridSpan="3">
                  <a:txBody>
                    <a:bodyPr/>
                    <a:lstStyle/>
                    <a:p>
                      <a:pPr algn="ctr"/>
                      <a:r>
                        <a:rPr lang="en-US" sz="1600" b="1" dirty="0"/>
                        <a:t>Production with Specialization</a:t>
                      </a:r>
                    </a:p>
                  </a:txBody>
                  <a:tcPr marL="100771" marR="100771"/>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548800349"/>
                  </a:ext>
                </a:extLst>
              </a:tr>
              <a:tr h="304800">
                <a:tc>
                  <a:txBody>
                    <a:bodyPr/>
                    <a:lstStyle/>
                    <a:p>
                      <a:r>
                        <a:rPr lang="en-US" sz="1600" dirty="0"/>
                        <a:t>Ghana</a:t>
                      </a:r>
                    </a:p>
                  </a:txBody>
                  <a:tcPr marL="100771" marR="100771"/>
                </a:tc>
                <a:tc>
                  <a:txBody>
                    <a:bodyPr/>
                    <a:lstStyle/>
                    <a:p>
                      <a:pPr algn="ctr"/>
                      <a:r>
                        <a:rPr lang="en-US" sz="1600" dirty="0"/>
                        <a:t>20</a:t>
                      </a:r>
                    </a:p>
                  </a:txBody>
                  <a:tcPr marL="100771" marR="100771"/>
                </a:tc>
                <a:tc>
                  <a:txBody>
                    <a:bodyPr/>
                    <a:lstStyle/>
                    <a:p>
                      <a:pPr algn="ctr"/>
                      <a:r>
                        <a:rPr lang="en-US" sz="1600" dirty="0"/>
                        <a:t>0</a:t>
                      </a:r>
                    </a:p>
                  </a:txBody>
                  <a:tcPr marL="100771" marR="100771"/>
                </a:tc>
                <a:extLst>
                  <a:ext uri="{0D108BD9-81ED-4DB2-BD59-A6C34878D82A}">
                    <a16:rowId xmlns:a16="http://schemas.microsoft.com/office/drawing/2014/main" val="2216412837"/>
                  </a:ext>
                </a:extLst>
              </a:tr>
              <a:tr h="304800">
                <a:tc>
                  <a:txBody>
                    <a:bodyPr/>
                    <a:lstStyle/>
                    <a:p>
                      <a:r>
                        <a:rPr lang="en-US" sz="1600" dirty="0"/>
                        <a:t>South Korea</a:t>
                      </a:r>
                    </a:p>
                  </a:txBody>
                  <a:tcPr marL="100771" marR="100771"/>
                </a:tc>
                <a:tc>
                  <a:txBody>
                    <a:bodyPr/>
                    <a:lstStyle/>
                    <a:p>
                      <a:pPr algn="ctr"/>
                      <a:r>
                        <a:rPr lang="en-US" sz="1600" dirty="0"/>
                        <a:t>0</a:t>
                      </a:r>
                    </a:p>
                  </a:txBody>
                  <a:tcPr marL="100771" marR="100771"/>
                </a:tc>
                <a:tc>
                  <a:txBody>
                    <a:bodyPr/>
                    <a:lstStyle/>
                    <a:p>
                      <a:pPr algn="ctr"/>
                      <a:r>
                        <a:rPr lang="en-US" sz="1600" dirty="0"/>
                        <a:t>20</a:t>
                      </a:r>
                    </a:p>
                  </a:txBody>
                  <a:tcPr marL="100771" marR="100771"/>
                </a:tc>
                <a:extLst>
                  <a:ext uri="{0D108BD9-81ED-4DB2-BD59-A6C34878D82A}">
                    <a16:rowId xmlns:a16="http://schemas.microsoft.com/office/drawing/2014/main" val="1412395591"/>
                  </a:ext>
                </a:extLst>
              </a:tr>
              <a:tr h="304800">
                <a:tc>
                  <a:txBody>
                    <a:bodyPr/>
                    <a:lstStyle/>
                    <a:p>
                      <a:r>
                        <a:rPr lang="en-US" sz="1600" dirty="0"/>
                        <a:t>Total Production</a:t>
                      </a:r>
                    </a:p>
                  </a:txBody>
                  <a:tcPr marL="100771" marR="100771"/>
                </a:tc>
                <a:tc>
                  <a:txBody>
                    <a:bodyPr/>
                    <a:lstStyle/>
                    <a:p>
                      <a:pPr algn="ctr"/>
                      <a:r>
                        <a:rPr lang="en-US" sz="1600" dirty="0"/>
                        <a:t>20</a:t>
                      </a:r>
                    </a:p>
                  </a:txBody>
                  <a:tcPr marL="100771" marR="100771"/>
                </a:tc>
                <a:tc>
                  <a:txBody>
                    <a:bodyPr/>
                    <a:lstStyle/>
                    <a:p>
                      <a:pPr algn="ctr"/>
                      <a:r>
                        <a:rPr lang="en-US" sz="1600" dirty="0"/>
                        <a:t>20</a:t>
                      </a:r>
                    </a:p>
                  </a:txBody>
                  <a:tcPr marL="100771" marR="100771"/>
                </a:tc>
                <a:extLst>
                  <a:ext uri="{0D108BD9-81ED-4DB2-BD59-A6C34878D82A}">
                    <a16:rowId xmlns:a16="http://schemas.microsoft.com/office/drawing/2014/main" val="2429383429"/>
                  </a:ext>
                </a:extLst>
              </a:tr>
              <a:tr h="304800">
                <a:tc gridSpan="3">
                  <a:txBody>
                    <a:bodyPr/>
                    <a:lstStyle/>
                    <a:p>
                      <a:pPr algn="ctr"/>
                      <a:r>
                        <a:rPr lang="en-US" sz="1600" b="1" dirty="0"/>
                        <a:t>Consumption after Ghana Trades 6 Tons of Cocoa for 6 Tons of South Korean Rice</a:t>
                      </a:r>
                    </a:p>
                  </a:txBody>
                  <a:tcPr marL="100771" marR="100771"/>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505335287"/>
                  </a:ext>
                </a:extLst>
              </a:tr>
              <a:tr h="304800">
                <a:tc>
                  <a:txBody>
                    <a:bodyPr/>
                    <a:lstStyle/>
                    <a:p>
                      <a:r>
                        <a:rPr lang="en-US" sz="1600" dirty="0"/>
                        <a:t>Ghana</a:t>
                      </a:r>
                    </a:p>
                  </a:txBody>
                  <a:tcPr marL="100771" marR="100771"/>
                </a:tc>
                <a:tc>
                  <a:txBody>
                    <a:bodyPr/>
                    <a:lstStyle/>
                    <a:p>
                      <a:pPr algn="ctr"/>
                      <a:r>
                        <a:rPr lang="en-US" sz="1600" dirty="0"/>
                        <a:t>14</a:t>
                      </a:r>
                    </a:p>
                  </a:txBody>
                  <a:tcPr marL="100771" marR="100771"/>
                </a:tc>
                <a:tc>
                  <a:txBody>
                    <a:bodyPr/>
                    <a:lstStyle/>
                    <a:p>
                      <a:pPr algn="ctr"/>
                      <a:r>
                        <a:rPr lang="en-US" sz="1600" dirty="0"/>
                        <a:t>6</a:t>
                      </a:r>
                    </a:p>
                  </a:txBody>
                  <a:tcPr marL="100771" marR="100771"/>
                </a:tc>
                <a:extLst>
                  <a:ext uri="{0D108BD9-81ED-4DB2-BD59-A6C34878D82A}">
                    <a16:rowId xmlns:a16="http://schemas.microsoft.com/office/drawing/2014/main" val="123626824"/>
                  </a:ext>
                </a:extLst>
              </a:tr>
              <a:tr h="304800">
                <a:tc>
                  <a:txBody>
                    <a:bodyPr/>
                    <a:lstStyle/>
                    <a:p>
                      <a:r>
                        <a:rPr lang="en-US" sz="1600" dirty="0"/>
                        <a:t>South Korea</a:t>
                      </a:r>
                    </a:p>
                  </a:txBody>
                  <a:tcPr marL="100771" marR="100771"/>
                </a:tc>
                <a:tc>
                  <a:txBody>
                    <a:bodyPr/>
                    <a:lstStyle/>
                    <a:p>
                      <a:pPr algn="ctr"/>
                      <a:r>
                        <a:rPr lang="en-US" sz="1600" dirty="0"/>
                        <a:t>6</a:t>
                      </a:r>
                    </a:p>
                  </a:txBody>
                  <a:tcPr marL="100771" marR="100771"/>
                </a:tc>
                <a:tc>
                  <a:txBody>
                    <a:bodyPr/>
                    <a:lstStyle/>
                    <a:p>
                      <a:pPr algn="ctr"/>
                      <a:r>
                        <a:rPr lang="en-US" sz="1600" dirty="0"/>
                        <a:t>14</a:t>
                      </a:r>
                    </a:p>
                  </a:txBody>
                  <a:tcPr marL="100771" marR="100771"/>
                </a:tc>
                <a:extLst>
                  <a:ext uri="{0D108BD9-81ED-4DB2-BD59-A6C34878D82A}">
                    <a16:rowId xmlns:a16="http://schemas.microsoft.com/office/drawing/2014/main" val="3381291364"/>
                  </a:ext>
                </a:extLst>
              </a:tr>
              <a:tr h="304800">
                <a:tc gridSpan="3">
                  <a:txBody>
                    <a:bodyPr/>
                    <a:lstStyle/>
                    <a:p>
                      <a:pPr algn="ctr"/>
                      <a:r>
                        <a:rPr lang="en-US" sz="1600" b="1" dirty="0"/>
                        <a:t>Increase in Consumption as a Result of Specialization and Trade</a:t>
                      </a:r>
                    </a:p>
                  </a:txBody>
                  <a:tcPr marL="100771" marR="100771"/>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445422854"/>
                  </a:ext>
                </a:extLst>
              </a:tr>
              <a:tr h="304800">
                <a:tc>
                  <a:txBody>
                    <a:bodyPr/>
                    <a:lstStyle/>
                    <a:p>
                      <a:r>
                        <a:rPr lang="en-US" sz="1600" dirty="0"/>
                        <a:t>Ghana</a:t>
                      </a:r>
                    </a:p>
                  </a:txBody>
                  <a:tcPr marL="100771" marR="100771"/>
                </a:tc>
                <a:tc>
                  <a:txBody>
                    <a:bodyPr/>
                    <a:lstStyle/>
                    <a:p>
                      <a:pPr algn="ctr"/>
                      <a:r>
                        <a:rPr lang="en-US" sz="1600" dirty="0"/>
                        <a:t>4</a:t>
                      </a:r>
                    </a:p>
                  </a:txBody>
                  <a:tcPr marL="100771" marR="100771"/>
                </a:tc>
                <a:tc>
                  <a:txBody>
                    <a:bodyPr/>
                    <a:lstStyle/>
                    <a:p>
                      <a:pPr algn="ctr"/>
                      <a:r>
                        <a:rPr lang="en-US" sz="1600" dirty="0"/>
                        <a:t>1</a:t>
                      </a:r>
                    </a:p>
                  </a:txBody>
                  <a:tcPr marL="100771" marR="100771"/>
                </a:tc>
                <a:extLst>
                  <a:ext uri="{0D108BD9-81ED-4DB2-BD59-A6C34878D82A}">
                    <a16:rowId xmlns:a16="http://schemas.microsoft.com/office/drawing/2014/main" val="1348907849"/>
                  </a:ext>
                </a:extLst>
              </a:tr>
              <a:tr h="304800">
                <a:tc>
                  <a:txBody>
                    <a:bodyPr/>
                    <a:lstStyle/>
                    <a:p>
                      <a:r>
                        <a:rPr lang="en-US" sz="1600" dirty="0"/>
                        <a:t>South Korea</a:t>
                      </a:r>
                    </a:p>
                  </a:txBody>
                  <a:tcPr marL="100771" marR="100771"/>
                </a:tc>
                <a:tc>
                  <a:txBody>
                    <a:bodyPr/>
                    <a:lstStyle/>
                    <a:p>
                      <a:pPr algn="ctr"/>
                      <a:r>
                        <a:rPr lang="en-US" sz="1600" dirty="0"/>
                        <a:t>3.5</a:t>
                      </a:r>
                    </a:p>
                  </a:txBody>
                  <a:tcPr marL="100771" marR="100771"/>
                </a:tc>
                <a:tc>
                  <a:txBody>
                    <a:bodyPr/>
                    <a:lstStyle/>
                    <a:p>
                      <a:pPr algn="ctr"/>
                      <a:r>
                        <a:rPr lang="en-US" sz="1600" dirty="0"/>
                        <a:t>4</a:t>
                      </a:r>
                    </a:p>
                  </a:txBody>
                  <a:tcPr marL="100771" marR="100771"/>
                </a:tc>
                <a:extLst>
                  <a:ext uri="{0D108BD9-81ED-4DB2-BD59-A6C34878D82A}">
                    <a16:rowId xmlns:a16="http://schemas.microsoft.com/office/drawing/2014/main" val="2451324975"/>
                  </a:ext>
                </a:extLst>
              </a:tr>
            </a:tbl>
          </a:graphicData>
        </a:graphic>
      </p:graphicFrame>
      <p:sp>
        <p:nvSpPr>
          <p:cNvPr id="7" name="Text Placeholder 6"/>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Comparative Advantage </a:t>
            </a:r>
            <a:r>
              <a:rPr lang="en-US" altLang="en-US" sz="2000" dirty="0"/>
              <a:t>1</a:t>
            </a:r>
          </a:p>
        </p:txBody>
      </p:sp>
      <p:sp>
        <p:nvSpPr>
          <p:cNvPr id="471043" name="Rectangle 3"/>
          <p:cNvSpPr>
            <a:spLocks noGrp="1" noChangeArrowheads="1"/>
          </p:cNvSpPr>
          <p:nvPr>
            <p:ph idx="1"/>
          </p:nvPr>
        </p:nvSpPr>
        <p:spPr/>
        <p:txBody>
          <a:bodyPr/>
          <a:lstStyle/>
          <a:p>
            <a:pPr eaLnBrk="1" hangingPunct="1"/>
            <a:r>
              <a:rPr lang="en-US" altLang="en-US" dirty="0"/>
              <a:t>Ricardo (1817): What happens when one country has an absolute advantage in the production of </a:t>
            </a:r>
            <a:r>
              <a:rPr lang="en-US" altLang="en-US" i="1" dirty="0"/>
              <a:t>all</a:t>
            </a:r>
            <a:r>
              <a:rPr lang="en-US" altLang="en-US" dirty="0"/>
              <a:t> goods?  </a:t>
            </a:r>
          </a:p>
          <a:p>
            <a:pPr eaLnBrk="1" hangingPunct="1"/>
            <a:r>
              <a:rPr lang="en-US" altLang="en-US" dirty="0"/>
              <a:t>Proposed theory of </a:t>
            </a:r>
            <a:r>
              <a:rPr lang="en-US" altLang="en-US" b="1" dirty="0"/>
              <a:t>comparative advantage </a:t>
            </a:r>
          </a:p>
          <a:p>
            <a:pPr lvl="1" eaLnBrk="1" hangingPunct="1">
              <a:spcBef>
                <a:spcPts val="576"/>
              </a:spcBef>
            </a:pPr>
            <a:r>
              <a:rPr lang="en-US" altLang="en-US" dirty="0"/>
              <a:t>A country should specialize in production of goods that it produces most efficiently and buy goods that it produces less efficiently from other countries</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Figure 6.2 The Theory of Comparative Advantage</a:t>
            </a:r>
          </a:p>
        </p:txBody>
      </p:sp>
      <p:pic>
        <p:nvPicPr>
          <p:cNvPr id="3074" name="Picture 2" descr="A line graph showing how the theory of comparative advantage applies to corn and rice production in Ghana and South Korea."/>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663034" y="1628073"/>
            <a:ext cx="5700347" cy="4294094"/>
          </a:xfrm>
          <a:prstGeom prst="rect">
            <a:avLst/>
          </a:prstGeom>
          <a:noFill/>
        </p:spPr>
      </p:pic>
      <p:sp>
        <p:nvSpPr>
          <p:cNvPr id="9" name="Text Placeholder 8"/>
          <p:cNvSpPr>
            <a:spLocks noGrp="1"/>
          </p:cNvSpPr>
          <p:nvPr>
            <p:ph type="body" sz="quarter" idx="11"/>
          </p:nvPr>
        </p:nvSpPr>
        <p:spPr/>
        <p:txBody>
          <a:bodyPr/>
          <a:lstStyle/>
          <a:p>
            <a:endParaRPr lang="en-US"/>
          </a:p>
        </p:txBody>
      </p:sp>
      <p:sp>
        <p:nvSpPr>
          <p:cNvPr id="6" name="Text Placeholder 9">
            <a:extLst>
              <a:ext uri="{FF2B5EF4-FFF2-40B4-BE49-F238E27FC236}">
                <a16:creationId xmlns:a16="http://schemas.microsoft.com/office/drawing/2014/main" id="{D62B77E8-83EE-4962-A11D-C58569406E8A}"/>
              </a:ext>
            </a:extLst>
          </p:cNvPr>
          <p:cNvSpPr>
            <a:spLocks noGrp="1"/>
          </p:cNvSpPr>
          <p:nvPr>
            <p:ph type="body" sz="quarter" idx="16"/>
          </p:nvPr>
        </p:nvSpPr>
        <p:spPr>
          <a:xfrm>
            <a:off x="3581400" y="6520912"/>
            <a:ext cx="1981200" cy="76200"/>
          </a:xfrm>
        </p:spPr>
        <p:txBody>
          <a:bodyPr/>
          <a:lstStyle/>
          <a:p>
            <a:r>
              <a:rPr lang="en-US" dirty="0">
                <a:hlinkClick r:id="rId4" action="ppaction://hlinksldjump"/>
              </a:rPr>
              <a:t>Access the text alternative for these images.</a:t>
            </a:r>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0"/>
            <a:ext cx="9144000" cy="609600"/>
          </a:xfrm>
        </p:spPr>
        <p:txBody>
          <a:bodyPr/>
          <a:lstStyle/>
          <a:p>
            <a:r>
              <a:rPr lang="en-US" sz="2600" dirty="0"/>
              <a:t>Table 6.2 Comparative Advantage and the Gains from Trade</a:t>
            </a:r>
          </a:p>
        </p:txBody>
      </p:sp>
      <p:graphicFrame>
        <p:nvGraphicFramePr>
          <p:cNvPr id="3" name="Table 2"/>
          <p:cNvGraphicFramePr>
            <a:graphicFrameLocks noGrp="1"/>
          </p:cNvGraphicFramePr>
          <p:nvPr>
            <p:ph idx="1"/>
            <p:extLst>
              <p:ext uri="{D42A27DB-BD31-4B8C-83A1-F6EECF244321}">
                <p14:modId xmlns:p14="http://schemas.microsoft.com/office/powerpoint/2010/main" val="175882265"/>
              </p:ext>
            </p:extLst>
          </p:nvPr>
        </p:nvGraphicFramePr>
        <p:xfrm>
          <a:off x="457200" y="518160"/>
          <a:ext cx="8229600" cy="6035040"/>
        </p:xfrm>
        <a:graphic>
          <a:graphicData uri="http://schemas.openxmlformats.org/drawingml/2006/table">
            <a:tbl>
              <a:tblPr bandRow="1">
                <a:tableStyleId>{5940675A-B579-460E-94D1-54222C63F5DA}</a:tableStyleId>
              </a:tblPr>
              <a:tblGrid>
                <a:gridCol w="2743200">
                  <a:extLst>
                    <a:ext uri="{9D8B030D-6E8A-4147-A177-3AD203B41FA5}">
                      <a16:colId xmlns:a16="http://schemas.microsoft.com/office/drawing/2014/main" val="2460347966"/>
                    </a:ext>
                  </a:extLst>
                </a:gridCol>
                <a:gridCol w="2743200">
                  <a:extLst>
                    <a:ext uri="{9D8B030D-6E8A-4147-A177-3AD203B41FA5}">
                      <a16:colId xmlns:a16="http://schemas.microsoft.com/office/drawing/2014/main" val="449870372"/>
                    </a:ext>
                  </a:extLst>
                </a:gridCol>
                <a:gridCol w="2743200">
                  <a:extLst>
                    <a:ext uri="{9D8B030D-6E8A-4147-A177-3AD203B41FA5}">
                      <a16:colId xmlns:a16="http://schemas.microsoft.com/office/drawing/2014/main" val="815298710"/>
                    </a:ext>
                  </a:extLst>
                </a:gridCol>
              </a:tblGrid>
              <a:tr h="320040">
                <a:tc gridSpan="3">
                  <a:txBody>
                    <a:bodyPr/>
                    <a:lstStyle/>
                    <a:p>
                      <a:pPr algn="ctr"/>
                      <a:r>
                        <a:rPr lang="en-US" sz="1600" b="1" dirty="0"/>
                        <a:t>Resources Required to Produce 1 Ton of Cocoa and Rice</a:t>
                      </a:r>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4173505557"/>
                  </a:ext>
                </a:extLst>
              </a:tr>
              <a:tr h="320040">
                <a:tc>
                  <a:txBody>
                    <a:bodyPr/>
                    <a:lstStyle/>
                    <a:p>
                      <a:endParaRPr lang="en-US" sz="1600" dirty="0"/>
                    </a:p>
                  </a:txBody>
                  <a:tcPr/>
                </a:tc>
                <a:tc>
                  <a:txBody>
                    <a:bodyPr/>
                    <a:lstStyle/>
                    <a:p>
                      <a:pPr algn="ctr"/>
                      <a:r>
                        <a:rPr lang="en-US" sz="1600" dirty="0"/>
                        <a:t>Cocoa</a:t>
                      </a:r>
                      <a:endParaRPr lang="en-US" sz="1600" b="1" dirty="0"/>
                    </a:p>
                  </a:txBody>
                  <a:tcPr/>
                </a:tc>
                <a:tc>
                  <a:txBody>
                    <a:bodyPr/>
                    <a:lstStyle/>
                    <a:p>
                      <a:pPr algn="ctr"/>
                      <a:r>
                        <a:rPr lang="en-US" sz="1600" dirty="0"/>
                        <a:t>Rice</a:t>
                      </a:r>
                      <a:endParaRPr lang="en-US" sz="1600" b="1" dirty="0"/>
                    </a:p>
                  </a:txBody>
                  <a:tcPr/>
                </a:tc>
                <a:extLst>
                  <a:ext uri="{0D108BD9-81ED-4DB2-BD59-A6C34878D82A}">
                    <a16:rowId xmlns:a16="http://schemas.microsoft.com/office/drawing/2014/main" val="2077936851"/>
                  </a:ext>
                </a:extLst>
              </a:tr>
              <a:tr h="320040">
                <a:tc>
                  <a:txBody>
                    <a:bodyPr/>
                    <a:lstStyle/>
                    <a:p>
                      <a:r>
                        <a:rPr lang="en-US" sz="1600" dirty="0"/>
                        <a:t>Ghana</a:t>
                      </a:r>
                    </a:p>
                  </a:txBody>
                  <a:tcPr/>
                </a:tc>
                <a:tc>
                  <a:txBody>
                    <a:bodyPr/>
                    <a:lstStyle/>
                    <a:p>
                      <a:pPr algn="ctr"/>
                      <a:r>
                        <a:rPr lang="en-US" sz="1600" dirty="0"/>
                        <a:t>10</a:t>
                      </a:r>
                    </a:p>
                  </a:txBody>
                  <a:tcPr/>
                </a:tc>
                <a:tc>
                  <a:txBody>
                    <a:bodyPr/>
                    <a:lstStyle/>
                    <a:p>
                      <a:pPr algn="ctr"/>
                      <a:r>
                        <a:rPr lang="en-US" sz="1600" dirty="0"/>
                        <a:t>13.33</a:t>
                      </a:r>
                    </a:p>
                  </a:txBody>
                  <a:tcPr/>
                </a:tc>
                <a:extLst>
                  <a:ext uri="{0D108BD9-81ED-4DB2-BD59-A6C34878D82A}">
                    <a16:rowId xmlns:a16="http://schemas.microsoft.com/office/drawing/2014/main" val="3399068164"/>
                  </a:ext>
                </a:extLst>
              </a:tr>
              <a:tr h="320040">
                <a:tc>
                  <a:txBody>
                    <a:bodyPr/>
                    <a:lstStyle/>
                    <a:p>
                      <a:r>
                        <a:rPr lang="en-US" sz="1600" dirty="0"/>
                        <a:t>South Korea</a:t>
                      </a:r>
                    </a:p>
                  </a:txBody>
                  <a:tcPr/>
                </a:tc>
                <a:tc>
                  <a:txBody>
                    <a:bodyPr/>
                    <a:lstStyle/>
                    <a:p>
                      <a:pPr algn="ctr"/>
                      <a:r>
                        <a:rPr lang="en-US" sz="1600" dirty="0"/>
                        <a:t>40</a:t>
                      </a:r>
                    </a:p>
                  </a:txBody>
                  <a:tcPr/>
                </a:tc>
                <a:tc>
                  <a:txBody>
                    <a:bodyPr/>
                    <a:lstStyle/>
                    <a:p>
                      <a:pPr algn="ctr"/>
                      <a:r>
                        <a:rPr lang="en-US" sz="1600" dirty="0"/>
                        <a:t>20</a:t>
                      </a:r>
                    </a:p>
                  </a:txBody>
                  <a:tcPr/>
                </a:tc>
                <a:extLst>
                  <a:ext uri="{0D108BD9-81ED-4DB2-BD59-A6C34878D82A}">
                    <a16:rowId xmlns:a16="http://schemas.microsoft.com/office/drawing/2014/main" val="2873726223"/>
                  </a:ext>
                </a:extLst>
              </a:tr>
              <a:tr h="320040">
                <a:tc gridSpan="3">
                  <a:txBody>
                    <a:bodyPr/>
                    <a:lstStyle/>
                    <a:p>
                      <a:pPr algn="ctr"/>
                      <a:r>
                        <a:rPr lang="en-US" sz="1600" b="1" dirty="0"/>
                        <a:t>Production and Consumption without Trade</a:t>
                      </a:r>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779324535"/>
                  </a:ext>
                </a:extLst>
              </a:tr>
              <a:tr h="320040">
                <a:tc>
                  <a:txBody>
                    <a:bodyPr/>
                    <a:lstStyle/>
                    <a:p>
                      <a:r>
                        <a:rPr lang="en-US" sz="1600" dirty="0"/>
                        <a:t>Ghana</a:t>
                      </a:r>
                    </a:p>
                  </a:txBody>
                  <a:tcPr/>
                </a:tc>
                <a:tc>
                  <a:txBody>
                    <a:bodyPr/>
                    <a:lstStyle/>
                    <a:p>
                      <a:pPr algn="ctr"/>
                      <a:r>
                        <a:rPr lang="en-US" sz="1600" dirty="0"/>
                        <a:t>10</a:t>
                      </a:r>
                    </a:p>
                  </a:txBody>
                  <a:tcPr/>
                </a:tc>
                <a:tc>
                  <a:txBody>
                    <a:bodyPr/>
                    <a:lstStyle/>
                    <a:p>
                      <a:pPr algn="ctr"/>
                      <a:r>
                        <a:rPr lang="en-US" sz="1600" dirty="0"/>
                        <a:t>7.5</a:t>
                      </a:r>
                    </a:p>
                  </a:txBody>
                  <a:tcPr/>
                </a:tc>
                <a:extLst>
                  <a:ext uri="{0D108BD9-81ED-4DB2-BD59-A6C34878D82A}">
                    <a16:rowId xmlns:a16="http://schemas.microsoft.com/office/drawing/2014/main" val="2732270506"/>
                  </a:ext>
                </a:extLst>
              </a:tr>
              <a:tr h="320040">
                <a:tc>
                  <a:txBody>
                    <a:bodyPr/>
                    <a:lstStyle/>
                    <a:p>
                      <a:r>
                        <a:rPr lang="en-US" sz="1600" dirty="0"/>
                        <a:t>South Korea</a:t>
                      </a:r>
                    </a:p>
                  </a:txBody>
                  <a:tcPr/>
                </a:tc>
                <a:tc>
                  <a:txBody>
                    <a:bodyPr/>
                    <a:lstStyle/>
                    <a:p>
                      <a:pPr algn="ctr"/>
                      <a:r>
                        <a:rPr lang="en-US" sz="1600" dirty="0"/>
                        <a:t>2.5</a:t>
                      </a:r>
                    </a:p>
                  </a:txBody>
                  <a:tcPr/>
                </a:tc>
                <a:tc>
                  <a:txBody>
                    <a:bodyPr/>
                    <a:lstStyle/>
                    <a:p>
                      <a:pPr algn="ctr"/>
                      <a:r>
                        <a:rPr lang="en-US" sz="1600" dirty="0"/>
                        <a:t>5</a:t>
                      </a:r>
                    </a:p>
                  </a:txBody>
                  <a:tcPr/>
                </a:tc>
                <a:extLst>
                  <a:ext uri="{0D108BD9-81ED-4DB2-BD59-A6C34878D82A}">
                    <a16:rowId xmlns:a16="http://schemas.microsoft.com/office/drawing/2014/main" val="2439461709"/>
                  </a:ext>
                </a:extLst>
              </a:tr>
              <a:tr h="320040">
                <a:tc>
                  <a:txBody>
                    <a:bodyPr/>
                    <a:lstStyle/>
                    <a:p>
                      <a:r>
                        <a:rPr lang="en-US" sz="1600" dirty="0"/>
                        <a:t>Total Production</a:t>
                      </a:r>
                    </a:p>
                  </a:txBody>
                  <a:tcPr/>
                </a:tc>
                <a:tc>
                  <a:txBody>
                    <a:bodyPr/>
                    <a:lstStyle/>
                    <a:p>
                      <a:pPr algn="ctr"/>
                      <a:r>
                        <a:rPr lang="en-US" sz="1600" dirty="0"/>
                        <a:t>12.5</a:t>
                      </a:r>
                    </a:p>
                  </a:txBody>
                  <a:tcPr/>
                </a:tc>
                <a:tc>
                  <a:txBody>
                    <a:bodyPr/>
                    <a:lstStyle/>
                    <a:p>
                      <a:pPr algn="ctr"/>
                      <a:r>
                        <a:rPr lang="en-US" sz="1600" dirty="0"/>
                        <a:t>12.5</a:t>
                      </a:r>
                    </a:p>
                  </a:txBody>
                  <a:tcPr/>
                </a:tc>
                <a:extLst>
                  <a:ext uri="{0D108BD9-81ED-4DB2-BD59-A6C34878D82A}">
                    <a16:rowId xmlns:a16="http://schemas.microsoft.com/office/drawing/2014/main" val="3848675379"/>
                  </a:ext>
                </a:extLst>
              </a:tr>
              <a:tr h="320040">
                <a:tc gridSpan="3">
                  <a:txBody>
                    <a:bodyPr/>
                    <a:lstStyle/>
                    <a:p>
                      <a:pPr algn="ctr"/>
                      <a:r>
                        <a:rPr lang="en-US" sz="1600" b="1" dirty="0"/>
                        <a:t>Production with Specialization</a:t>
                      </a:r>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72324885"/>
                  </a:ext>
                </a:extLst>
              </a:tr>
              <a:tr h="320040">
                <a:tc>
                  <a:txBody>
                    <a:bodyPr/>
                    <a:lstStyle/>
                    <a:p>
                      <a:r>
                        <a:rPr lang="en-US" sz="1600" dirty="0"/>
                        <a:t>Ghana</a:t>
                      </a:r>
                    </a:p>
                  </a:txBody>
                  <a:tcPr/>
                </a:tc>
                <a:tc>
                  <a:txBody>
                    <a:bodyPr/>
                    <a:lstStyle/>
                    <a:p>
                      <a:pPr algn="ctr"/>
                      <a:r>
                        <a:rPr lang="en-US" sz="1600" dirty="0"/>
                        <a:t>15</a:t>
                      </a:r>
                    </a:p>
                  </a:txBody>
                  <a:tcPr/>
                </a:tc>
                <a:tc>
                  <a:txBody>
                    <a:bodyPr/>
                    <a:lstStyle/>
                    <a:p>
                      <a:pPr algn="ctr"/>
                      <a:r>
                        <a:rPr lang="en-US" sz="1600" dirty="0"/>
                        <a:t>3.75</a:t>
                      </a:r>
                    </a:p>
                  </a:txBody>
                  <a:tcPr/>
                </a:tc>
                <a:extLst>
                  <a:ext uri="{0D108BD9-81ED-4DB2-BD59-A6C34878D82A}">
                    <a16:rowId xmlns:a16="http://schemas.microsoft.com/office/drawing/2014/main" val="3879101120"/>
                  </a:ext>
                </a:extLst>
              </a:tr>
              <a:tr h="320040">
                <a:tc>
                  <a:txBody>
                    <a:bodyPr/>
                    <a:lstStyle/>
                    <a:p>
                      <a:r>
                        <a:rPr lang="en-US" sz="1600" dirty="0"/>
                        <a:t>South Korea</a:t>
                      </a:r>
                    </a:p>
                  </a:txBody>
                  <a:tcPr/>
                </a:tc>
                <a:tc>
                  <a:txBody>
                    <a:bodyPr/>
                    <a:lstStyle/>
                    <a:p>
                      <a:pPr algn="ctr"/>
                      <a:r>
                        <a:rPr lang="en-US" sz="1600" dirty="0"/>
                        <a:t>0</a:t>
                      </a:r>
                    </a:p>
                  </a:txBody>
                  <a:tcPr/>
                </a:tc>
                <a:tc>
                  <a:txBody>
                    <a:bodyPr/>
                    <a:lstStyle/>
                    <a:p>
                      <a:pPr algn="ctr"/>
                      <a:r>
                        <a:rPr lang="en-US" sz="1600" dirty="0"/>
                        <a:t>10</a:t>
                      </a:r>
                    </a:p>
                  </a:txBody>
                  <a:tcPr/>
                </a:tc>
                <a:extLst>
                  <a:ext uri="{0D108BD9-81ED-4DB2-BD59-A6C34878D82A}">
                    <a16:rowId xmlns:a16="http://schemas.microsoft.com/office/drawing/2014/main" val="2531425978"/>
                  </a:ext>
                </a:extLst>
              </a:tr>
              <a:tr h="3200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Total Production</a:t>
                      </a:r>
                    </a:p>
                  </a:txBody>
                  <a:tcPr/>
                </a:tc>
                <a:tc>
                  <a:txBody>
                    <a:bodyPr/>
                    <a:lstStyle/>
                    <a:p>
                      <a:pPr algn="ctr"/>
                      <a:r>
                        <a:rPr lang="en-US" sz="1600" dirty="0"/>
                        <a:t>15</a:t>
                      </a:r>
                    </a:p>
                  </a:txBody>
                  <a:tcPr/>
                </a:tc>
                <a:tc>
                  <a:txBody>
                    <a:bodyPr/>
                    <a:lstStyle/>
                    <a:p>
                      <a:pPr algn="ctr"/>
                      <a:r>
                        <a:rPr lang="en-US" sz="1600" dirty="0"/>
                        <a:t>13.75</a:t>
                      </a:r>
                    </a:p>
                  </a:txBody>
                  <a:tcPr/>
                </a:tc>
                <a:extLst>
                  <a:ext uri="{0D108BD9-81ED-4DB2-BD59-A6C34878D82A}">
                    <a16:rowId xmlns:a16="http://schemas.microsoft.com/office/drawing/2014/main" val="566055580"/>
                  </a:ext>
                </a:extLst>
              </a:tr>
              <a:tr h="320040">
                <a:tc gridSpan="3">
                  <a:txBody>
                    <a:bodyPr/>
                    <a:lstStyle/>
                    <a:p>
                      <a:pPr algn="ctr"/>
                      <a:r>
                        <a:rPr lang="en-US" sz="1600" b="1" dirty="0"/>
                        <a:t>Consumption after Ghana Trades 4 Tons of Cocoa for 4 Tons of South Korean Rice</a:t>
                      </a:r>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2079284590"/>
                  </a:ext>
                </a:extLst>
              </a:tr>
              <a:tr h="320040">
                <a:tc>
                  <a:txBody>
                    <a:bodyPr/>
                    <a:lstStyle/>
                    <a:p>
                      <a:r>
                        <a:rPr lang="en-US" sz="1600" dirty="0"/>
                        <a:t>Ghana</a:t>
                      </a:r>
                    </a:p>
                  </a:txBody>
                  <a:tcPr/>
                </a:tc>
                <a:tc>
                  <a:txBody>
                    <a:bodyPr/>
                    <a:lstStyle/>
                    <a:p>
                      <a:pPr algn="ctr"/>
                      <a:r>
                        <a:rPr lang="en-US" sz="1600" dirty="0"/>
                        <a:t>11</a:t>
                      </a:r>
                    </a:p>
                  </a:txBody>
                  <a:tcPr/>
                </a:tc>
                <a:tc>
                  <a:txBody>
                    <a:bodyPr/>
                    <a:lstStyle/>
                    <a:p>
                      <a:pPr algn="ctr"/>
                      <a:r>
                        <a:rPr lang="en-US" sz="1600" dirty="0"/>
                        <a:t>7.75</a:t>
                      </a:r>
                    </a:p>
                  </a:txBody>
                  <a:tcPr/>
                </a:tc>
                <a:extLst>
                  <a:ext uri="{0D108BD9-81ED-4DB2-BD59-A6C34878D82A}">
                    <a16:rowId xmlns:a16="http://schemas.microsoft.com/office/drawing/2014/main" val="3352651635"/>
                  </a:ext>
                </a:extLst>
              </a:tr>
              <a:tr h="320040">
                <a:tc>
                  <a:txBody>
                    <a:bodyPr/>
                    <a:lstStyle/>
                    <a:p>
                      <a:r>
                        <a:rPr lang="en-US" sz="1600" dirty="0"/>
                        <a:t>South Korea</a:t>
                      </a:r>
                    </a:p>
                  </a:txBody>
                  <a:tcPr/>
                </a:tc>
                <a:tc>
                  <a:txBody>
                    <a:bodyPr/>
                    <a:lstStyle/>
                    <a:p>
                      <a:pPr algn="ctr"/>
                      <a:r>
                        <a:rPr lang="en-US" sz="1600" dirty="0"/>
                        <a:t>4</a:t>
                      </a:r>
                    </a:p>
                  </a:txBody>
                  <a:tcPr/>
                </a:tc>
                <a:tc>
                  <a:txBody>
                    <a:bodyPr/>
                    <a:lstStyle/>
                    <a:p>
                      <a:pPr algn="ctr"/>
                      <a:r>
                        <a:rPr lang="en-US" sz="1600" dirty="0"/>
                        <a:t>6</a:t>
                      </a:r>
                    </a:p>
                  </a:txBody>
                  <a:tcPr/>
                </a:tc>
                <a:extLst>
                  <a:ext uri="{0D108BD9-81ED-4DB2-BD59-A6C34878D82A}">
                    <a16:rowId xmlns:a16="http://schemas.microsoft.com/office/drawing/2014/main" val="1279327044"/>
                  </a:ext>
                </a:extLst>
              </a:tr>
              <a:tr h="320040">
                <a:tc gridSpan="3">
                  <a:txBody>
                    <a:bodyPr/>
                    <a:lstStyle/>
                    <a:p>
                      <a:pPr algn="ctr"/>
                      <a:r>
                        <a:rPr lang="en-US" sz="1600" b="1" dirty="0"/>
                        <a:t>Increase in Consumption as a Result of Specialization and Trade</a:t>
                      </a:r>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552914486"/>
                  </a:ext>
                </a:extLst>
              </a:tr>
              <a:tr h="320040">
                <a:tc>
                  <a:txBody>
                    <a:bodyPr/>
                    <a:lstStyle/>
                    <a:p>
                      <a:r>
                        <a:rPr lang="en-US" sz="1600" dirty="0"/>
                        <a:t>Ghana</a:t>
                      </a:r>
                    </a:p>
                  </a:txBody>
                  <a:tcPr/>
                </a:tc>
                <a:tc>
                  <a:txBody>
                    <a:bodyPr/>
                    <a:lstStyle/>
                    <a:p>
                      <a:pPr algn="ctr"/>
                      <a:r>
                        <a:rPr lang="en-US" sz="1600" dirty="0"/>
                        <a:t>1</a:t>
                      </a:r>
                    </a:p>
                  </a:txBody>
                  <a:tcPr/>
                </a:tc>
                <a:tc>
                  <a:txBody>
                    <a:bodyPr/>
                    <a:lstStyle/>
                    <a:p>
                      <a:pPr algn="ctr"/>
                      <a:r>
                        <a:rPr lang="en-US" sz="1600" dirty="0"/>
                        <a:t>.25</a:t>
                      </a:r>
                    </a:p>
                  </a:txBody>
                  <a:tcPr/>
                </a:tc>
                <a:extLst>
                  <a:ext uri="{0D108BD9-81ED-4DB2-BD59-A6C34878D82A}">
                    <a16:rowId xmlns:a16="http://schemas.microsoft.com/office/drawing/2014/main" val="1896795393"/>
                  </a:ext>
                </a:extLst>
              </a:tr>
              <a:tr h="320040">
                <a:tc>
                  <a:txBody>
                    <a:bodyPr/>
                    <a:lstStyle/>
                    <a:p>
                      <a:r>
                        <a:rPr lang="en-US" sz="1600" dirty="0"/>
                        <a:t>South Korea</a:t>
                      </a:r>
                    </a:p>
                  </a:txBody>
                  <a:tcPr/>
                </a:tc>
                <a:tc>
                  <a:txBody>
                    <a:bodyPr/>
                    <a:lstStyle/>
                    <a:p>
                      <a:pPr algn="ctr"/>
                      <a:r>
                        <a:rPr lang="en-US" sz="1600" dirty="0"/>
                        <a:t>1.5</a:t>
                      </a:r>
                    </a:p>
                  </a:txBody>
                  <a:tcPr/>
                </a:tc>
                <a:tc>
                  <a:txBody>
                    <a:bodyPr/>
                    <a:lstStyle/>
                    <a:p>
                      <a:pPr algn="ctr"/>
                      <a:r>
                        <a:rPr lang="en-US" sz="1600" dirty="0"/>
                        <a:t>1</a:t>
                      </a:r>
                    </a:p>
                  </a:txBody>
                  <a:tcPr/>
                </a:tc>
                <a:extLst>
                  <a:ext uri="{0D108BD9-81ED-4DB2-BD59-A6C34878D82A}">
                    <a16:rowId xmlns:a16="http://schemas.microsoft.com/office/drawing/2014/main" val="2052668978"/>
                  </a:ext>
                </a:extLst>
              </a:tr>
            </a:tbl>
          </a:graphicData>
        </a:graphic>
      </p:graphicFrame>
      <p:sp>
        <p:nvSpPr>
          <p:cNvPr id="7" name="Text Placeholder 6"/>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Comparative Advantage </a:t>
            </a:r>
            <a:r>
              <a:rPr lang="en-US" altLang="en-US" sz="2000" dirty="0"/>
              <a:t>2</a:t>
            </a:r>
            <a:endParaRPr lang="en-US" altLang="en-US" dirty="0"/>
          </a:p>
        </p:txBody>
      </p:sp>
      <p:sp>
        <p:nvSpPr>
          <p:cNvPr id="24579" name="Rectangle 3"/>
          <p:cNvSpPr>
            <a:spLocks noGrp="1" noChangeArrowheads="1"/>
          </p:cNvSpPr>
          <p:nvPr>
            <p:ph idx="1"/>
          </p:nvPr>
        </p:nvSpPr>
        <p:spPr/>
        <p:txBody>
          <a:bodyPr/>
          <a:lstStyle/>
          <a:p>
            <a:pPr marL="0" indent="0" eaLnBrk="1" hangingPunct="1">
              <a:buNone/>
            </a:pPr>
            <a:r>
              <a:rPr lang="en-US" altLang="en-US" dirty="0"/>
              <a:t>The Gains from Trade</a:t>
            </a:r>
          </a:p>
          <a:p>
            <a:pPr marL="803275" lvl="1" indent="-346075"/>
            <a:r>
              <a:rPr lang="en-US" altLang="en-US" dirty="0"/>
              <a:t>Trade is a positive sum game in which all gain</a:t>
            </a:r>
          </a:p>
          <a:p>
            <a:pPr lvl="2"/>
            <a:r>
              <a:rPr lang="en-US" altLang="en-US" dirty="0"/>
              <a:t>Potential world production is greater with unrestricted free trade than with restricted trade</a:t>
            </a:r>
          </a:p>
          <a:p>
            <a:pPr lvl="2"/>
            <a:r>
              <a:rPr lang="en-US" altLang="en-US" dirty="0"/>
              <a:t>Provides a strong rationale for encouraging free trade</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fontAlgn="auto">
              <a:spcAft>
                <a:spcPts val="0"/>
              </a:spcAft>
              <a:defRPr/>
            </a:pPr>
            <a:r>
              <a:rPr lang="en-US" sz="3200" dirty="0"/>
              <a:t>Part 3: The Global Trade and Investment Environment</a:t>
            </a:r>
          </a:p>
        </p:txBody>
      </p:sp>
      <p:sp>
        <p:nvSpPr>
          <p:cNvPr id="8" name="Content Placeholder 7"/>
          <p:cNvSpPr>
            <a:spLocks noGrp="1"/>
          </p:cNvSpPr>
          <p:nvPr>
            <p:ph idx="1"/>
          </p:nvPr>
        </p:nvSpPr>
        <p:spPr>
          <a:xfrm>
            <a:off x="457200" y="5257800"/>
            <a:ext cx="8229600" cy="1143000"/>
          </a:xfrm>
        </p:spPr>
        <p:txBody>
          <a:bodyPr/>
          <a:lstStyle/>
          <a:p>
            <a:pPr algn="ctr">
              <a:buNone/>
            </a:pPr>
            <a:r>
              <a:rPr lang="en-US" sz="3200" b="1" dirty="0">
                <a:solidFill>
                  <a:srgbClr val="0070C0"/>
                </a:solidFill>
                <a:latin typeface="Arial" pitchFamily="34" charset="0"/>
                <a:cs typeface="Arial" pitchFamily="34" charset="0"/>
              </a:rPr>
              <a:t>Chapter 6: International Trade Theory</a:t>
            </a:r>
          </a:p>
        </p:txBody>
      </p:sp>
      <p:pic>
        <p:nvPicPr>
          <p:cNvPr id="9" name="Picture 2" descr="A photo of President Trump holding a signed agreement."/>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031113" y="990600"/>
            <a:ext cx="4997426" cy="4143374"/>
          </a:xfrm>
          <a:prstGeom prst="rect">
            <a:avLst/>
          </a:prstGeom>
          <a:noFill/>
        </p:spPr>
      </p:pic>
      <p:sp>
        <p:nvSpPr>
          <p:cNvPr id="11" name="Text Placeholder 10"/>
          <p:cNvSpPr>
            <a:spLocks noGrp="1"/>
          </p:cNvSpPr>
          <p:nvPr>
            <p:ph type="body" sz="quarter" idx="11"/>
          </p:nvPr>
        </p:nvSpPr>
        <p:spPr/>
        <p:txBody>
          <a:bodyPr/>
          <a:lstStyle/>
          <a:p>
            <a:r>
              <a:rPr lang="en-US" dirty="0"/>
              <a:t>Source: ©Pool/Getty Images</a:t>
            </a:r>
          </a:p>
        </p:txBody>
      </p:sp>
      <p:sp>
        <p:nvSpPr>
          <p:cNvPr id="7" name="Text Placeholder 6"/>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33547992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Comparative Advantage </a:t>
            </a:r>
            <a:r>
              <a:rPr lang="en-US" altLang="en-US" sz="2000" dirty="0"/>
              <a:t>3</a:t>
            </a:r>
            <a:endParaRPr lang="en-US" altLang="en-US" dirty="0"/>
          </a:p>
        </p:txBody>
      </p:sp>
      <p:sp>
        <p:nvSpPr>
          <p:cNvPr id="479235" name="Rectangle 3"/>
          <p:cNvSpPr>
            <a:spLocks noGrp="1" noChangeArrowheads="1"/>
          </p:cNvSpPr>
          <p:nvPr>
            <p:ph idx="1"/>
          </p:nvPr>
        </p:nvSpPr>
        <p:spPr/>
        <p:txBody>
          <a:bodyPr rtlCol="0">
            <a:normAutofit/>
          </a:bodyPr>
          <a:lstStyle/>
          <a:p>
            <a:pPr marL="0" indent="0" eaLnBrk="1" fontAlgn="auto" hangingPunct="1">
              <a:buNone/>
              <a:defRPr/>
            </a:pPr>
            <a:r>
              <a:rPr lang="en-US" sz="2800" dirty="0"/>
              <a:t>Qualifications and Assumptions</a:t>
            </a:r>
          </a:p>
          <a:p>
            <a:pPr marL="914400" lvl="1" indent="-457200" eaLnBrk="1" fontAlgn="auto" hangingPunct="1">
              <a:buFont typeface="+mj-lt"/>
              <a:buAutoNum type="arabicPeriod"/>
              <a:defRPr/>
            </a:pPr>
            <a:r>
              <a:rPr lang="en-US" sz="2400" dirty="0"/>
              <a:t>Only two countries and two goods</a:t>
            </a:r>
          </a:p>
          <a:p>
            <a:pPr marL="914400" lvl="1" indent="-457200" eaLnBrk="1" fontAlgn="auto" hangingPunct="1">
              <a:buFont typeface="+mj-lt"/>
              <a:buAutoNum type="arabicPeriod"/>
              <a:defRPr/>
            </a:pPr>
            <a:r>
              <a:rPr lang="en-US" sz="2400" dirty="0"/>
              <a:t>Zero transportation costs</a:t>
            </a:r>
          </a:p>
          <a:p>
            <a:pPr marL="914400" lvl="1" indent="-457200" eaLnBrk="1" fontAlgn="auto" hangingPunct="1">
              <a:buFont typeface="+mj-lt"/>
              <a:buAutoNum type="arabicPeriod"/>
              <a:defRPr/>
            </a:pPr>
            <a:r>
              <a:rPr lang="en-US" sz="2400" dirty="0"/>
              <a:t>Similar prices and values</a:t>
            </a:r>
          </a:p>
          <a:p>
            <a:pPr marL="914400" lvl="1" indent="-457200" eaLnBrk="1" fontAlgn="auto" hangingPunct="1">
              <a:buFont typeface="+mj-lt"/>
              <a:buAutoNum type="arabicPeriod"/>
              <a:defRPr/>
            </a:pPr>
            <a:r>
              <a:rPr lang="en-US" sz="2400" dirty="0"/>
              <a:t>Resources are mobile between the production of one good to another within a country</a:t>
            </a:r>
          </a:p>
          <a:p>
            <a:pPr marL="914400" lvl="1" indent="-457200" eaLnBrk="1" fontAlgn="auto" hangingPunct="1">
              <a:buFont typeface="+mj-lt"/>
              <a:buAutoNum type="arabicPeriod"/>
              <a:defRPr/>
            </a:pPr>
            <a:r>
              <a:rPr lang="en-US" sz="2400" dirty="0"/>
              <a:t>Constant returns to scale</a:t>
            </a:r>
          </a:p>
          <a:p>
            <a:pPr marL="914400" lvl="1" indent="-457200" eaLnBrk="1" fontAlgn="auto" hangingPunct="1">
              <a:buFont typeface="+mj-lt"/>
              <a:buAutoNum type="arabicPeriod"/>
              <a:defRPr/>
            </a:pPr>
            <a:r>
              <a:rPr lang="en-US" sz="2400" dirty="0"/>
              <a:t>Fixed stocks of resources</a:t>
            </a:r>
          </a:p>
          <a:p>
            <a:pPr marL="914400" lvl="1" indent="-457200" eaLnBrk="1" fontAlgn="auto" hangingPunct="1">
              <a:buFont typeface="+mj-lt"/>
              <a:buAutoNum type="arabicPeriod"/>
              <a:defRPr/>
            </a:pPr>
            <a:r>
              <a:rPr lang="en-US" sz="2400" dirty="0"/>
              <a:t>No effects on income distribution within countries</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Comparative Advantage </a:t>
            </a:r>
            <a:r>
              <a:rPr lang="en-US" altLang="en-US" sz="2000" dirty="0"/>
              <a:t>4</a:t>
            </a:r>
          </a:p>
        </p:txBody>
      </p:sp>
      <p:sp>
        <p:nvSpPr>
          <p:cNvPr id="26627" name="Rectangle 3"/>
          <p:cNvSpPr>
            <a:spLocks noGrp="1" noChangeArrowheads="1"/>
          </p:cNvSpPr>
          <p:nvPr>
            <p:ph idx="1"/>
          </p:nvPr>
        </p:nvSpPr>
        <p:spPr/>
        <p:txBody>
          <a:bodyPr/>
          <a:lstStyle/>
          <a:p>
            <a:pPr marL="0" indent="0" eaLnBrk="1" hangingPunct="1">
              <a:buNone/>
              <a:defRPr/>
            </a:pPr>
            <a:r>
              <a:rPr lang="en-US" altLang="en-US" sz="2800" dirty="0"/>
              <a:t>Extensions of the </a:t>
            </a:r>
            <a:r>
              <a:rPr lang="en-US" altLang="en-US" sz="2800" dirty="0" err="1"/>
              <a:t>Ricardian</a:t>
            </a:r>
            <a:r>
              <a:rPr lang="en-US" altLang="en-US" sz="2800" dirty="0"/>
              <a:t> Model</a:t>
            </a:r>
          </a:p>
          <a:p>
            <a:pPr lvl="1">
              <a:defRPr/>
            </a:pPr>
            <a:r>
              <a:rPr lang="en-US" altLang="en-US" sz="2400" dirty="0"/>
              <a:t>Suppose the following assumptions are relaxed</a:t>
            </a:r>
          </a:p>
          <a:p>
            <a:pPr marL="1262063" lvl="2" indent="-347663">
              <a:buFont typeface="+mj-lt"/>
              <a:buAutoNum type="arabicPeriod"/>
              <a:defRPr/>
            </a:pPr>
            <a:r>
              <a:rPr lang="en-US" altLang="en-US" sz="2000" dirty="0"/>
              <a:t>Resources move freely from the production of one good to another within a country</a:t>
            </a:r>
          </a:p>
          <a:p>
            <a:pPr marL="1262063" lvl="2" indent="-347663">
              <a:buFont typeface="+mj-lt"/>
              <a:buAutoNum type="arabicPeriod"/>
              <a:defRPr/>
            </a:pPr>
            <a:r>
              <a:rPr lang="en-US" altLang="en-US" dirty="0"/>
              <a:t>C</a:t>
            </a:r>
            <a:r>
              <a:rPr lang="en-US" altLang="en-US" sz="2000" dirty="0"/>
              <a:t>onstant returns to scale</a:t>
            </a:r>
          </a:p>
          <a:p>
            <a:pPr marL="1262063" lvl="2" indent="-347663">
              <a:buFont typeface="+mj-lt"/>
              <a:buAutoNum type="arabicPeriod"/>
              <a:defRPr/>
            </a:pPr>
            <a:r>
              <a:rPr lang="en-US" altLang="en-US" sz="2000" dirty="0"/>
              <a:t>Trade does not change a country’s stock of resources or the efficiency with which those resources are utilized</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Comparative Advantage </a:t>
            </a:r>
            <a:r>
              <a:rPr lang="en-US" altLang="en-US" sz="2000" dirty="0"/>
              <a:t>5</a:t>
            </a:r>
            <a:endParaRPr lang="en-US" altLang="en-US" sz="1200" dirty="0"/>
          </a:p>
        </p:txBody>
      </p:sp>
      <p:sp>
        <p:nvSpPr>
          <p:cNvPr id="485379" name="Rectangle 3"/>
          <p:cNvSpPr>
            <a:spLocks noGrp="1" noChangeArrowheads="1"/>
          </p:cNvSpPr>
          <p:nvPr>
            <p:ph idx="1"/>
          </p:nvPr>
        </p:nvSpPr>
        <p:spPr/>
        <p:txBody>
          <a:bodyPr/>
          <a:lstStyle/>
          <a:p>
            <a:r>
              <a:rPr lang="en-US" altLang="en-US" dirty="0"/>
              <a:t>Extensions of the Ricardian Model </a:t>
            </a:r>
            <a:r>
              <a:rPr lang="en-US" altLang="en-US" sz="2000" dirty="0"/>
              <a:t>continued</a:t>
            </a:r>
          </a:p>
          <a:p>
            <a:pPr marL="803275" lvl="1" indent="-341313"/>
            <a:r>
              <a:rPr lang="en-US" altLang="en-US" dirty="0"/>
              <a:t>Immobile Resources     </a:t>
            </a:r>
          </a:p>
          <a:p>
            <a:pPr lvl="2"/>
            <a:r>
              <a:rPr lang="en-US" altLang="en-US" dirty="0"/>
              <a:t>Resources do not always move freely from one economic activity to another </a:t>
            </a:r>
          </a:p>
          <a:p>
            <a:pPr lvl="2"/>
            <a:r>
              <a:rPr lang="en-US" altLang="en-US" dirty="0"/>
              <a:t>Governments may help retrain displaced workers  </a:t>
            </a:r>
          </a:p>
          <a:p>
            <a:pPr marL="803275" lvl="1" indent="-341313"/>
            <a:r>
              <a:rPr lang="en-US" altLang="en-US" dirty="0"/>
              <a:t>Diminishing Returns </a:t>
            </a:r>
          </a:p>
          <a:p>
            <a:pPr lvl="2"/>
            <a:r>
              <a:rPr lang="en-US" altLang="en-US" dirty="0"/>
              <a:t>Simple model assumes </a:t>
            </a:r>
            <a:r>
              <a:rPr lang="en-US" altLang="en-US" b="1" dirty="0"/>
              <a:t>constant returns to specialization </a:t>
            </a:r>
            <a:r>
              <a:rPr lang="en-US" dirty="0"/>
              <a:t>– </a:t>
            </a:r>
            <a:r>
              <a:rPr lang="en-US" altLang="en-US" dirty="0"/>
              <a:t>the units of resources required to produce a good are assumed to remain constant</a:t>
            </a:r>
          </a:p>
          <a:p>
            <a:pPr lvl="2"/>
            <a:r>
              <a:rPr lang="en-US" altLang="en-US" dirty="0"/>
              <a:t>Assumption of diminishing returns is more realistic since not all resources are the same quality and different goods use resources in different proportions</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z="3200" dirty="0"/>
              <a:t>Figure 6.3 Ghana’s PPF under Diminishing Returns</a:t>
            </a:r>
          </a:p>
        </p:txBody>
      </p:sp>
      <p:pic>
        <p:nvPicPr>
          <p:cNvPr id="4098" name="Picture 2" descr="A line graph shows that diminishing returns lead to a convex production possibility frontier for Ghana."/>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782328" y="1371600"/>
            <a:ext cx="5311103" cy="4864100"/>
          </a:xfrm>
          <a:prstGeom prst="rect">
            <a:avLst/>
          </a:prstGeom>
          <a:noFill/>
        </p:spPr>
      </p:pic>
      <p:sp>
        <p:nvSpPr>
          <p:cNvPr id="13" name="Text Placeholder 12"/>
          <p:cNvSpPr>
            <a:spLocks noGrp="1"/>
          </p:cNvSpPr>
          <p:nvPr>
            <p:ph type="body" sz="quarter" idx="16"/>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Comparative Advantage </a:t>
            </a:r>
            <a:r>
              <a:rPr lang="en-US" altLang="en-US" sz="2000" dirty="0"/>
              <a:t>6</a:t>
            </a:r>
          </a:p>
        </p:txBody>
      </p:sp>
      <p:sp>
        <p:nvSpPr>
          <p:cNvPr id="486403" name="Rectangle 3"/>
          <p:cNvSpPr>
            <a:spLocks noGrp="1" noChangeArrowheads="1"/>
          </p:cNvSpPr>
          <p:nvPr>
            <p:ph idx="1"/>
          </p:nvPr>
        </p:nvSpPr>
        <p:spPr/>
        <p:txBody>
          <a:bodyPr/>
          <a:lstStyle/>
          <a:p>
            <a:r>
              <a:rPr lang="en-US" altLang="en-US" dirty="0"/>
              <a:t>Extensions of the Ricardian Model </a:t>
            </a:r>
            <a:r>
              <a:rPr lang="en-US" altLang="en-US" sz="2000" dirty="0"/>
              <a:t>continued</a:t>
            </a:r>
          </a:p>
          <a:p>
            <a:pPr marL="803275" lvl="1" indent="-346075"/>
            <a:r>
              <a:rPr lang="en-US" altLang="en-US" dirty="0"/>
              <a:t>Dynamic Effects and Economic Growth</a:t>
            </a:r>
          </a:p>
          <a:p>
            <a:pPr lvl="2"/>
            <a:r>
              <a:rPr lang="en-US" altLang="en-US" dirty="0"/>
              <a:t>Trade might increase a country's stock of resources as increased supplies become available from abroad</a:t>
            </a:r>
          </a:p>
          <a:p>
            <a:pPr lvl="2"/>
            <a:r>
              <a:rPr lang="en-US" altLang="en-US" dirty="0"/>
              <a:t>Free trade might increase the efficiency of resource utilization and free up resources for other uses</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Figure 6.4 The Influence of Free Trade on PPF</a:t>
            </a:r>
          </a:p>
        </p:txBody>
      </p:sp>
      <p:pic>
        <p:nvPicPr>
          <p:cNvPr id="5122" name="Picture 2" descr="A graph shows how free trade affects a country's production possibility frontie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856656" y="1295400"/>
            <a:ext cx="5226748" cy="4781550"/>
          </a:xfrm>
          <a:prstGeom prst="rect">
            <a:avLst/>
          </a:prstGeom>
          <a:noFill/>
        </p:spPr>
      </p:pic>
      <p:sp>
        <p:nvSpPr>
          <p:cNvPr id="7" name="Text Placeholder 6"/>
          <p:cNvSpPr>
            <a:spLocks noGrp="1"/>
          </p:cNvSpPr>
          <p:nvPr>
            <p:ph type="body" sz="quarter" idx="11"/>
          </p:nvPr>
        </p:nvSpPr>
        <p:spPr/>
        <p:txBody>
          <a:bodyPr/>
          <a:lstStyle/>
          <a:p>
            <a:endParaRPr lang="en-US"/>
          </a:p>
        </p:txBody>
      </p:sp>
      <p:sp>
        <p:nvSpPr>
          <p:cNvPr id="6" name="Text Placeholder 7">
            <a:extLst>
              <a:ext uri="{FF2B5EF4-FFF2-40B4-BE49-F238E27FC236}">
                <a16:creationId xmlns:a16="http://schemas.microsoft.com/office/drawing/2014/main" id="{1D633E99-576F-4C6F-BD4C-76309F48CA09}"/>
              </a:ext>
            </a:extLst>
          </p:cNvPr>
          <p:cNvSpPr>
            <a:spLocks noGrp="1"/>
          </p:cNvSpPr>
          <p:nvPr>
            <p:ph type="body" sz="quarter" idx="16"/>
          </p:nvPr>
        </p:nvSpPr>
        <p:spPr>
          <a:xfrm>
            <a:off x="3390900" y="6545774"/>
            <a:ext cx="2362200" cy="119000"/>
          </a:xfrm>
        </p:spPr>
        <p:txBody>
          <a:bodyPr/>
          <a:lstStyle/>
          <a:p>
            <a:r>
              <a:rPr lang="en-US" dirty="0">
                <a:hlinkClick r:id="rId4" action="ppaction://hlinksldjump"/>
              </a:rPr>
              <a:t>Access the text alternative for these images.</a:t>
            </a:r>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Comparative Advantage </a:t>
            </a:r>
            <a:r>
              <a:rPr lang="en-US" altLang="en-US" sz="2000" dirty="0"/>
              <a:t>7</a:t>
            </a:r>
          </a:p>
        </p:txBody>
      </p:sp>
      <p:sp>
        <p:nvSpPr>
          <p:cNvPr id="488451" name="Rectangle 3"/>
          <p:cNvSpPr>
            <a:spLocks noGrp="1" noChangeArrowheads="1"/>
          </p:cNvSpPr>
          <p:nvPr>
            <p:ph idx="1"/>
          </p:nvPr>
        </p:nvSpPr>
        <p:spPr/>
        <p:txBody>
          <a:bodyPr rtlCol="0">
            <a:normAutofit/>
          </a:bodyPr>
          <a:lstStyle/>
          <a:p>
            <a:pPr indent="-342900">
              <a:defRPr/>
            </a:pPr>
            <a:r>
              <a:rPr lang="en-US" altLang="en-US" dirty="0"/>
              <a:t>Extensions of the Ricardian Model </a:t>
            </a:r>
            <a:r>
              <a:rPr lang="en-US" altLang="en-US" sz="2000" dirty="0"/>
              <a:t>continued</a:t>
            </a:r>
          </a:p>
          <a:p>
            <a:pPr marL="803275" lvl="1" indent="-341313">
              <a:defRPr/>
            </a:pPr>
            <a:r>
              <a:rPr lang="en-US" dirty="0"/>
              <a:t>Trade, Jobs, and Wages: The Samuelson Critique</a:t>
            </a:r>
          </a:p>
          <a:p>
            <a:pPr marL="1146175" lvl="2" indent="-346075">
              <a:defRPr/>
            </a:pPr>
            <a:r>
              <a:rPr lang="en-US" dirty="0"/>
              <a:t>Dynamic gains can lead to less beneficial outcomes</a:t>
            </a:r>
          </a:p>
          <a:p>
            <a:pPr marL="1146175" lvl="2" indent="-346075">
              <a:defRPr/>
            </a:pPr>
            <a:r>
              <a:rPr lang="en-US" dirty="0"/>
              <a:t>Technology advances allow companies to offshore service jobs that were not traditionally internationally mobile</a:t>
            </a:r>
          </a:p>
          <a:p>
            <a:pPr marL="1146175" lvl="2" indent="-346075">
              <a:defRPr/>
            </a:pPr>
            <a:r>
              <a:rPr lang="en-US" dirty="0"/>
              <a:t>Lowers market clearing wage rate enough to outweigh positive benefits</a:t>
            </a:r>
          </a:p>
          <a:p>
            <a:pPr marL="1146175" lvl="2" indent="-346075">
              <a:defRPr/>
            </a:pPr>
            <a:r>
              <a:rPr lang="en-US" dirty="0"/>
              <a:t>Concedes that free trade has historically benefited rich counties</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Comparative Advantage </a:t>
            </a:r>
            <a:r>
              <a:rPr lang="en-US" altLang="en-US" sz="2000" dirty="0"/>
              <a:t>8</a:t>
            </a:r>
          </a:p>
        </p:txBody>
      </p:sp>
      <p:sp>
        <p:nvSpPr>
          <p:cNvPr id="488451" name="Rectangle 3"/>
          <p:cNvSpPr>
            <a:spLocks noGrp="1" noChangeArrowheads="1"/>
          </p:cNvSpPr>
          <p:nvPr>
            <p:ph idx="1"/>
          </p:nvPr>
        </p:nvSpPr>
        <p:spPr/>
        <p:txBody>
          <a:bodyPr rtlCol="0">
            <a:normAutofit/>
          </a:bodyPr>
          <a:lstStyle/>
          <a:p>
            <a:pPr indent="-342900">
              <a:defRPr/>
            </a:pPr>
            <a:r>
              <a:rPr lang="en-US" altLang="en-US" dirty="0"/>
              <a:t>Extensions of the Ricardian Model </a:t>
            </a:r>
            <a:r>
              <a:rPr lang="en-US" altLang="en-US" sz="2000" dirty="0"/>
              <a:t>continued</a:t>
            </a:r>
          </a:p>
          <a:p>
            <a:pPr marL="803275" lvl="1" indent="-341313">
              <a:defRPr/>
            </a:pPr>
            <a:r>
              <a:rPr lang="en-US" dirty="0"/>
              <a:t>Evidence for the Link between Trade and Growth</a:t>
            </a:r>
          </a:p>
          <a:p>
            <a:pPr lvl="2">
              <a:defRPr/>
            </a:pPr>
            <a:r>
              <a:rPr lang="en-US" dirty="0"/>
              <a:t>Countries that are open to trade have higher growth rates than countries that close economies to trade</a:t>
            </a:r>
          </a:p>
          <a:p>
            <a:pPr lvl="2">
              <a:defRPr/>
            </a:pPr>
            <a:r>
              <a:rPr lang="en-US" dirty="0"/>
              <a:t>Higher growth rates raise income levels and living standards</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739315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Heckscher</a:t>
            </a:r>
            <a:r>
              <a:rPr lang="en-US" dirty="0"/>
              <a:t>–</a:t>
            </a:r>
            <a:r>
              <a:rPr lang="en-US" altLang="en-US" dirty="0"/>
              <a:t>Ohlin Theory </a:t>
            </a:r>
            <a:r>
              <a:rPr lang="en-US" altLang="en-US" sz="2000" dirty="0"/>
              <a:t>1</a:t>
            </a:r>
          </a:p>
        </p:txBody>
      </p:sp>
      <p:sp>
        <p:nvSpPr>
          <p:cNvPr id="483331" name="Rectangle 3"/>
          <p:cNvSpPr>
            <a:spLocks noGrp="1" noChangeArrowheads="1"/>
          </p:cNvSpPr>
          <p:nvPr>
            <p:ph idx="1"/>
          </p:nvPr>
        </p:nvSpPr>
        <p:spPr/>
        <p:txBody>
          <a:bodyPr rtlCol="0">
            <a:normAutofit/>
          </a:bodyPr>
          <a:lstStyle/>
          <a:p>
            <a:pPr marL="0" indent="0" eaLnBrk="1" fontAlgn="auto" hangingPunct="1">
              <a:spcBef>
                <a:spcPts val="672"/>
              </a:spcBef>
              <a:buNone/>
              <a:defRPr/>
            </a:pPr>
            <a:r>
              <a:rPr lang="en-US" dirty="0"/>
              <a:t>Comparative advantage reflects differences in national </a:t>
            </a:r>
            <a:r>
              <a:rPr lang="en-US" b="1" dirty="0"/>
              <a:t>factor endowments</a:t>
            </a:r>
            <a:r>
              <a:rPr lang="en-US" dirty="0">
                <a:solidFill>
                  <a:srgbClr val="009999"/>
                </a:solidFill>
              </a:rPr>
              <a:t> </a:t>
            </a:r>
            <a:r>
              <a:rPr lang="en-US" dirty="0"/>
              <a:t>– extent to which a country is endowed with resources such as land, labor, and capital</a:t>
            </a:r>
          </a:p>
          <a:p>
            <a:pPr lvl="1">
              <a:spcBef>
                <a:spcPts val="576"/>
              </a:spcBef>
              <a:defRPr/>
            </a:pPr>
            <a:r>
              <a:rPr lang="en-US" sz="2400" dirty="0"/>
              <a:t>Theory has commonsense appeal</a:t>
            </a:r>
          </a:p>
          <a:p>
            <a:pPr lvl="2">
              <a:spcBef>
                <a:spcPts val="480"/>
              </a:spcBef>
              <a:defRPr/>
            </a:pPr>
            <a:r>
              <a:rPr lang="en-US" sz="2000" dirty="0"/>
              <a:t>Export goods that make intensive use of factors that are locally abundant</a:t>
            </a:r>
          </a:p>
          <a:p>
            <a:pPr lvl="2">
              <a:spcBef>
                <a:spcPts val="480"/>
              </a:spcBef>
              <a:defRPr/>
            </a:pPr>
            <a:r>
              <a:rPr lang="en-US" sz="2000" dirty="0"/>
              <a:t>Import goods that make intensive use of factors that are locally scarce</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Heckscher</a:t>
            </a:r>
            <a:r>
              <a:rPr lang="en-US" dirty="0"/>
              <a:t>–</a:t>
            </a:r>
            <a:r>
              <a:rPr lang="en-US" altLang="en-US" dirty="0"/>
              <a:t>Ohlin Theory </a:t>
            </a:r>
            <a:r>
              <a:rPr lang="en-US" altLang="en-US" sz="2000" dirty="0"/>
              <a:t>2</a:t>
            </a:r>
            <a:endParaRPr lang="en-US" altLang="en-US" dirty="0"/>
          </a:p>
        </p:txBody>
      </p:sp>
      <p:sp>
        <p:nvSpPr>
          <p:cNvPr id="484355" name="Rectangle 3"/>
          <p:cNvSpPr>
            <a:spLocks noGrp="1" noChangeArrowheads="1"/>
          </p:cNvSpPr>
          <p:nvPr>
            <p:ph idx="1"/>
          </p:nvPr>
        </p:nvSpPr>
        <p:spPr/>
        <p:txBody>
          <a:bodyPr rtlCol="0">
            <a:normAutofit/>
          </a:bodyPr>
          <a:lstStyle/>
          <a:p>
            <a:pPr marL="0" indent="0" eaLnBrk="1" fontAlgn="auto" hangingPunct="1">
              <a:spcBef>
                <a:spcPts val="672"/>
              </a:spcBef>
              <a:buNone/>
              <a:defRPr/>
            </a:pPr>
            <a:r>
              <a:rPr lang="en-US" sz="2800" dirty="0"/>
              <a:t>The Leontief Paradox</a:t>
            </a:r>
          </a:p>
          <a:p>
            <a:pPr lvl="1">
              <a:spcBef>
                <a:spcPts val="576"/>
              </a:spcBef>
              <a:defRPr/>
            </a:pPr>
            <a:r>
              <a:rPr lang="en-US" sz="2400" dirty="0"/>
              <a:t>Leontief (1953): Since U.S. was relatively abundant in capital, it would export capital-intensive goods and import labor-intensive goods  </a:t>
            </a:r>
          </a:p>
          <a:p>
            <a:pPr lvl="2">
              <a:spcBef>
                <a:spcPts val="480"/>
              </a:spcBef>
              <a:defRPr/>
            </a:pPr>
            <a:r>
              <a:rPr lang="en-US" sz="2000" dirty="0"/>
              <a:t>U.S. exports were less capital intensive than U.S. imports</a:t>
            </a:r>
          </a:p>
          <a:p>
            <a:pPr lvl="1">
              <a:spcBef>
                <a:spcPts val="576"/>
              </a:spcBef>
              <a:defRPr/>
            </a:pPr>
            <a:r>
              <a:rPr lang="en-US" sz="2400" dirty="0"/>
              <a:t>Possible explanations include:</a:t>
            </a:r>
          </a:p>
          <a:p>
            <a:pPr lvl="2">
              <a:spcBef>
                <a:spcPts val="480"/>
              </a:spcBef>
              <a:defRPr/>
            </a:pPr>
            <a:r>
              <a:rPr lang="en-US" sz="2000" dirty="0"/>
              <a:t>U.S. has a special advantage in producing products made with innovative technologies that are less capital intensive</a:t>
            </a:r>
          </a:p>
          <a:p>
            <a:pPr lvl="2">
              <a:spcBef>
                <a:spcPts val="480"/>
              </a:spcBef>
              <a:defRPr/>
            </a:pPr>
            <a:r>
              <a:rPr lang="en-US" sz="2000" dirty="0"/>
              <a:t>Differences in technology lead to differences in productivity, which then drives trade patterns</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Learning Objectives</a:t>
            </a:r>
          </a:p>
        </p:txBody>
      </p:sp>
      <p:sp>
        <p:nvSpPr>
          <p:cNvPr id="11" name="Content Placeholder 10"/>
          <p:cNvSpPr>
            <a:spLocks noGrp="1"/>
          </p:cNvSpPr>
          <p:nvPr>
            <p:ph idx="1"/>
          </p:nvPr>
        </p:nvSpPr>
        <p:spPr/>
        <p:txBody>
          <a:bodyPr/>
          <a:lstStyle/>
          <a:p>
            <a:pPr marL="914400" indent="-914400">
              <a:buNone/>
            </a:pPr>
            <a:r>
              <a:rPr lang="en-US" sz="2400" b="1" dirty="0">
                <a:solidFill>
                  <a:srgbClr val="0070C0"/>
                </a:solidFill>
              </a:rPr>
              <a:t>6-1</a:t>
            </a:r>
            <a:r>
              <a:rPr lang="en-US" sz="2400" dirty="0"/>
              <a:t>	</a:t>
            </a:r>
            <a:r>
              <a:rPr lang="en-US" altLang="en-US" sz="2400" dirty="0"/>
              <a:t>Understand why nations trade with each other</a:t>
            </a:r>
            <a:r>
              <a:rPr lang="en-US" sz="2400" dirty="0"/>
              <a:t>.</a:t>
            </a:r>
          </a:p>
          <a:p>
            <a:pPr marL="914400" indent="-914400">
              <a:buNone/>
            </a:pPr>
            <a:r>
              <a:rPr lang="en-US" sz="2400" b="1" dirty="0">
                <a:solidFill>
                  <a:srgbClr val="0070C0"/>
                </a:solidFill>
              </a:rPr>
              <a:t>6-2</a:t>
            </a:r>
            <a:r>
              <a:rPr lang="en-US" sz="2400" dirty="0"/>
              <a:t>	</a:t>
            </a:r>
            <a:r>
              <a:rPr lang="en-US" altLang="en-US" sz="2400" dirty="0"/>
              <a:t>Summarize the different theories explaining trade flows between nations</a:t>
            </a:r>
            <a:r>
              <a:rPr lang="en-US" sz="2400" dirty="0"/>
              <a:t>.</a:t>
            </a:r>
          </a:p>
          <a:p>
            <a:pPr marL="914400" indent="-914400">
              <a:buNone/>
            </a:pPr>
            <a:r>
              <a:rPr lang="en-US" sz="2400" b="1" dirty="0">
                <a:solidFill>
                  <a:srgbClr val="0070C0"/>
                </a:solidFill>
              </a:rPr>
              <a:t>6-3</a:t>
            </a:r>
            <a:r>
              <a:rPr lang="en-US" sz="2400" dirty="0"/>
              <a:t>	</a:t>
            </a:r>
            <a:r>
              <a:rPr lang="en-US" altLang="en-US" sz="2400" dirty="0"/>
              <a:t>Recognize why many economists believe that unrestricted free trade between nations will raise the economic welfare of countries that participate in a free trade system</a:t>
            </a:r>
            <a:r>
              <a:rPr lang="en-US" sz="2400" dirty="0"/>
              <a:t>.</a:t>
            </a:r>
          </a:p>
          <a:p>
            <a:pPr marL="914400" indent="-914400">
              <a:buNone/>
            </a:pPr>
            <a:r>
              <a:rPr lang="en-US" sz="2400" b="1" dirty="0">
                <a:solidFill>
                  <a:srgbClr val="0070C0"/>
                </a:solidFill>
              </a:rPr>
              <a:t>6-4</a:t>
            </a:r>
            <a:r>
              <a:rPr lang="en-US" sz="2400" dirty="0"/>
              <a:t>	</a:t>
            </a:r>
            <a:r>
              <a:rPr lang="en-US" altLang="en-US" sz="2400" dirty="0"/>
              <a:t>Explain the arguments of those who maintain that government can play a proactive role in promoting national competitive advantage in certain industries</a:t>
            </a:r>
            <a:r>
              <a:rPr lang="en-US" sz="2400" dirty="0"/>
              <a:t>.</a:t>
            </a:r>
          </a:p>
          <a:p>
            <a:pPr marL="914400" indent="-914400">
              <a:buNone/>
            </a:pPr>
            <a:r>
              <a:rPr lang="en-US" sz="2400" b="1" dirty="0">
                <a:solidFill>
                  <a:srgbClr val="0070C0"/>
                </a:solidFill>
              </a:rPr>
              <a:t>6-5</a:t>
            </a:r>
            <a:r>
              <a:rPr lang="en-US" sz="2400" dirty="0"/>
              <a:t>	</a:t>
            </a:r>
            <a:r>
              <a:rPr lang="en-US" altLang="en-US" sz="2400" dirty="0"/>
              <a:t>Understand the important implications that international trade theory holds for management practice</a:t>
            </a:r>
            <a:r>
              <a:rPr lang="en-US" sz="2400" dirty="0"/>
              <a:t>.</a:t>
            </a:r>
          </a:p>
        </p:txBody>
      </p:sp>
      <p:sp>
        <p:nvSpPr>
          <p:cNvPr id="7" name="Text Placeholder 6"/>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143000"/>
          </a:xfrm>
        </p:spPr>
        <p:txBody>
          <a:bodyPr/>
          <a:lstStyle/>
          <a:p>
            <a:r>
              <a:rPr lang="en-US" dirty="0">
                <a:solidFill>
                  <a:srgbClr val="008080"/>
                </a:solidFill>
              </a:rPr>
              <a:t>Should Factor Endowments or Productivity Drive Trade?</a:t>
            </a:r>
          </a:p>
        </p:txBody>
      </p:sp>
      <p:sp>
        <p:nvSpPr>
          <p:cNvPr id="11" name="Content Placeholder 10"/>
          <p:cNvSpPr>
            <a:spLocks noGrp="1"/>
          </p:cNvSpPr>
          <p:nvPr>
            <p:ph idx="1"/>
          </p:nvPr>
        </p:nvSpPr>
        <p:spPr>
          <a:xfrm>
            <a:off x="457200" y="1371600"/>
            <a:ext cx="8229600" cy="5181600"/>
          </a:xfrm>
        </p:spPr>
        <p:txBody>
          <a:bodyPr/>
          <a:lstStyle/>
          <a:p>
            <a:pPr marL="0" indent="0">
              <a:buNone/>
            </a:pPr>
            <a:r>
              <a:rPr lang="en-US" sz="2000" dirty="0"/>
              <a:t>Ricardo’s theory of trade suggests that it makes sense for a country to specialize in production of those products that it produces most efficiently and to buy the products that it produces less efficiently from other countries, even if this means that the country is buying products that in reality it could produce more efficiently itself. This means that Ricardo showed that a country can derive advantages by trade even though it has an absolute advantage in producing all products. The </a:t>
            </a:r>
            <a:r>
              <a:rPr lang="en-US" sz="2000" dirty="0" err="1"/>
              <a:t>Heckscher</a:t>
            </a:r>
            <a:r>
              <a:rPr lang="en-US" sz="2000" dirty="0"/>
              <a:t>-Ohlin theory of trade suggests that comparative advantage for a country arises from differences in national factor endowments (i.e., the extent to which a country is endowed with such resources as land, labor, and capital). Ricardo’s argument focused on relative productivity, while </a:t>
            </a:r>
            <a:r>
              <a:rPr lang="en-US" sz="2000" dirty="0" err="1"/>
              <a:t>Heckscher</a:t>
            </a:r>
            <a:r>
              <a:rPr lang="en-US" sz="2000" dirty="0"/>
              <a:t>-Ohlin’s argument focused on having important resources. </a:t>
            </a:r>
            <a:r>
              <a:rPr lang="en-US" sz="2000" b="1" dirty="0"/>
              <a:t>If you can only have one of the two— better relative productivity or lots of resources such as land, labor, and capital—which would you prefer, any why?</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The Product Life-Cycle Theory </a:t>
            </a:r>
            <a:r>
              <a:rPr lang="en-US" altLang="en-US" sz="2000" dirty="0"/>
              <a:t>1</a:t>
            </a:r>
          </a:p>
        </p:txBody>
      </p:sp>
      <p:sp>
        <p:nvSpPr>
          <p:cNvPr id="493571" name="Rectangle 3"/>
          <p:cNvSpPr>
            <a:spLocks noGrp="1" noChangeArrowheads="1"/>
          </p:cNvSpPr>
          <p:nvPr>
            <p:ph idx="1"/>
          </p:nvPr>
        </p:nvSpPr>
        <p:spPr/>
        <p:txBody>
          <a:bodyPr/>
          <a:lstStyle/>
          <a:p>
            <a:pPr marL="0" indent="0" eaLnBrk="1" hangingPunct="1">
              <a:buNone/>
            </a:pPr>
            <a:r>
              <a:rPr lang="en-US" altLang="en-US" sz="2400" dirty="0"/>
              <a:t>Vernon (mid-1960s) proposed </a:t>
            </a:r>
            <a:r>
              <a:rPr lang="en-US" altLang="en-US" sz="2400" b="1" dirty="0"/>
              <a:t>product life-cycle theory </a:t>
            </a:r>
          </a:p>
          <a:p>
            <a:pPr lvl="1"/>
            <a:r>
              <a:rPr lang="en-US" altLang="en-US" sz="2000" dirty="0"/>
              <a:t>For most of 20</a:t>
            </a:r>
            <a:r>
              <a:rPr lang="en-US" altLang="en-US" sz="2000" baseline="30000" dirty="0"/>
              <a:t>th</a:t>
            </a:r>
            <a:r>
              <a:rPr lang="en-US" altLang="en-US" sz="2000" dirty="0"/>
              <a:t> century, majority of world’s new products produced and sold in U.S. market</a:t>
            </a:r>
          </a:p>
          <a:p>
            <a:pPr lvl="2"/>
            <a:r>
              <a:rPr lang="en-US" altLang="en-US" sz="1800" dirty="0"/>
              <a:t>At the time, the wealth and size of U.S. market gave a strong incentive for U.S. firms to develop new products</a:t>
            </a:r>
          </a:p>
          <a:p>
            <a:pPr lvl="1"/>
            <a:r>
              <a:rPr lang="en-US" altLang="en-US" sz="2000" dirty="0"/>
              <a:t>Initially, demand for products in other countries was limited to high-income groups</a:t>
            </a:r>
          </a:p>
          <a:p>
            <a:pPr lvl="1"/>
            <a:r>
              <a:rPr lang="en-US" altLang="en-US" sz="2000" dirty="0"/>
              <a:t>As products mature both in location of sales and optimal production, location will change, affecting flow and direction of trade</a:t>
            </a:r>
          </a:p>
          <a:p>
            <a:pPr lvl="1"/>
            <a:r>
              <a:rPr lang="en-US" altLang="en-US" sz="2000" dirty="0"/>
              <a:t>The product becomes standardized and price becomes the main competitive weapon</a:t>
            </a:r>
          </a:p>
          <a:p>
            <a:pPr lvl="1"/>
            <a:r>
              <a:rPr lang="en-US" altLang="en-US" sz="2000" dirty="0"/>
              <a:t>U.S. switches from an exporter to an importer as production goes to lower-cost foreign locations</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The Product Life-Cycle Theory </a:t>
            </a:r>
            <a:r>
              <a:rPr lang="en-US" altLang="en-US" sz="2000" dirty="0"/>
              <a:t>2</a:t>
            </a:r>
            <a:endParaRPr lang="en-US" altLang="en-US" dirty="0"/>
          </a:p>
        </p:txBody>
      </p:sp>
      <p:sp>
        <p:nvSpPr>
          <p:cNvPr id="493571" name="Rectangle 3"/>
          <p:cNvSpPr>
            <a:spLocks noGrp="1" noChangeArrowheads="1"/>
          </p:cNvSpPr>
          <p:nvPr>
            <p:ph idx="1"/>
          </p:nvPr>
        </p:nvSpPr>
        <p:spPr/>
        <p:txBody>
          <a:bodyPr/>
          <a:lstStyle/>
          <a:p>
            <a:pPr marL="0" indent="0" eaLnBrk="1" hangingPunct="1">
              <a:buNone/>
            </a:pPr>
            <a:r>
              <a:rPr lang="en-US" altLang="en-US" sz="2800" dirty="0"/>
              <a:t>Product Life-Cycle Theory in the Twenty-First Century</a:t>
            </a:r>
          </a:p>
          <a:p>
            <a:pPr lvl="1"/>
            <a:r>
              <a:rPr lang="en-US" altLang="en-US" dirty="0"/>
              <a:t>P</a:t>
            </a:r>
            <a:r>
              <a:rPr lang="en-US" altLang="en-US" sz="2400" dirty="0"/>
              <a:t>roduct life cycle may not be as relevant today</a:t>
            </a:r>
          </a:p>
          <a:p>
            <a:pPr lvl="2"/>
            <a:r>
              <a:rPr lang="en-US" altLang="en-US" sz="2000" dirty="0"/>
              <a:t>Many products are now introduced in Japan or South Korea</a:t>
            </a:r>
          </a:p>
          <a:p>
            <a:pPr lvl="2"/>
            <a:r>
              <a:rPr lang="en-US" altLang="en-US" sz="2000" dirty="0"/>
              <a:t>Many new products are introduced simultaneously into U.S., Europe, and Asia</a:t>
            </a:r>
          </a:p>
          <a:p>
            <a:pPr lvl="3">
              <a:buFont typeface="Arial" pitchFamily="34" charset="0"/>
              <a:buChar char="•"/>
            </a:pPr>
            <a:r>
              <a:rPr lang="en-US" altLang="en-US" dirty="0"/>
              <a:t>Firms use globally dispersed production from start</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New Trade Theory </a:t>
            </a:r>
            <a:r>
              <a:rPr lang="en-US" altLang="en-US" sz="2000" dirty="0"/>
              <a:t>1</a:t>
            </a:r>
          </a:p>
        </p:txBody>
      </p:sp>
      <p:sp>
        <p:nvSpPr>
          <p:cNvPr id="495619" name="Rectangle 3"/>
          <p:cNvSpPr>
            <a:spLocks noGrp="1" noChangeArrowheads="1"/>
          </p:cNvSpPr>
          <p:nvPr>
            <p:ph idx="1"/>
          </p:nvPr>
        </p:nvSpPr>
        <p:spPr/>
        <p:txBody>
          <a:bodyPr rtlCol="0">
            <a:normAutofit/>
          </a:bodyPr>
          <a:lstStyle/>
          <a:p>
            <a:pPr>
              <a:defRPr/>
            </a:pPr>
            <a:r>
              <a:rPr lang="en-US" sz="2800" dirty="0"/>
              <a:t>Trade can increase variety of goods available and decrease average cost of goods </a:t>
            </a:r>
          </a:p>
          <a:p>
            <a:pPr marL="798513" lvl="1">
              <a:defRPr/>
            </a:pPr>
            <a:r>
              <a:rPr lang="en-US" b="1" dirty="0"/>
              <a:t>Economies of scale:</a:t>
            </a:r>
            <a:r>
              <a:rPr lang="en-US" dirty="0"/>
              <a:t> unit cost reductions associated with large scale output</a:t>
            </a:r>
            <a:endParaRPr lang="en-US" dirty="0">
              <a:solidFill>
                <a:schemeClr val="accent4">
                  <a:lumMod val="75000"/>
                </a:schemeClr>
              </a:solidFill>
            </a:endParaRPr>
          </a:p>
          <a:p>
            <a:pPr>
              <a:defRPr/>
            </a:pPr>
            <a:r>
              <a:rPr lang="en-US" sz="2800" dirty="0"/>
              <a:t>When output required to attain economies of scale represents a significant proportion of total world demand, global market may only support a small number of firms</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New Trade Theory </a:t>
            </a:r>
            <a:r>
              <a:rPr lang="en-US" altLang="en-US" sz="2000" dirty="0"/>
              <a:t>2</a:t>
            </a:r>
          </a:p>
        </p:txBody>
      </p:sp>
      <p:sp>
        <p:nvSpPr>
          <p:cNvPr id="500739" name="Rectangle 3"/>
          <p:cNvSpPr>
            <a:spLocks noGrp="1" noChangeArrowheads="1"/>
          </p:cNvSpPr>
          <p:nvPr>
            <p:ph idx="1"/>
          </p:nvPr>
        </p:nvSpPr>
        <p:spPr/>
        <p:txBody>
          <a:bodyPr rtlCol="0">
            <a:normAutofit/>
          </a:bodyPr>
          <a:lstStyle/>
          <a:p>
            <a:pPr marL="0" indent="0" eaLnBrk="1" fontAlgn="auto" hangingPunct="1">
              <a:spcBef>
                <a:spcPts val="672"/>
              </a:spcBef>
              <a:buNone/>
              <a:defRPr/>
            </a:pPr>
            <a:r>
              <a:rPr lang="en-US" sz="2800" dirty="0"/>
              <a:t>Increasing Product Variety and Reducing Costs</a:t>
            </a:r>
          </a:p>
          <a:p>
            <a:pPr lvl="1">
              <a:spcBef>
                <a:spcPts val="576"/>
              </a:spcBef>
              <a:defRPr/>
            </a:pPr>
            <a:r>
              <a:rPr lang="en-US" sz="2400" dirty="0"/>
              <a:t>Without trade:</a:t>
            </a:r>
          </a:p>
          <a:p>
            <a:pPr lvl="2">
              <a:spcBef>
                <a:spcPts val="480"/>
              </a:spcBef>
              <a:defRPr/>
            </a:pPr>
            <a:r>
              <a:rPr lang="en-US" dirty="0"/>
              <a:t>A small nation may not be able to support demand necessary for producers to realize required economies of scale, so certain products may not be produced </a:t>
            </a:r>
          </a:p>
          <a:p>
            <a:pPr lvl="1">
              <a:spcBef>
                <a:spcPts val="576"/>
              </a:spcBef>
              <a:defRPr/>
            </a:pPr>
            <a:r>
              <a:rPr lang="en-US" sz="2400" dirty="0"/>
              <a:t>With trade:</a:t>
            </a:r>
          </a:p>
          <a:p>
            <a:pPr lvl="2">
              <a:spcBef>
                <a:spcPts val="480"/>
              </a:spcBef>
              <a:defRPr/>
            </a:pPr>
            <a:r>
              <a:rPr lang="en-US" dirty="0"/>
              <a:t>A nation may be able to specialize in producing a narrower range of products and then buy goods that it does not make from other countries</a:t>
            </a:r>
          </a:p>
          <a:p>
            <a:pPr lvl="2">
              <a:spcBef>
                <a:spcPts val="480"/>
              </a:spcBef>
              <a:defRPr/>
            </a:pPr>
            <a:r>
              <a:rPr lang="en-US" dirty="0"/>
              <a:t>Each nation then simultaneously increases variety of goods available to its consumers and lowers costs of those goods</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New Trade Theory </a:t>
            </a:r>
            <a:r>
              <a:rPr lang="en-US" altLang="en-US" sz="2000" dirty="0"/>
              <a:t>3</a:t>
            </a:r>
          </a:p>
        </p:txBody>
      </p:sp>
      <p:sp>
        <p:nvSpPr>
          <p:cNvPr id="501763" name="Rectangle 3"/>
          <p:cNvSpPr>
            <a:spLocks noGrp="1" noChangeArrowheads="1"/>
          </p:cNvSpPr>
          <p:nvPr>
            <p:ph idx="1"/>
          </p:nvPr>
        </p:nvSpPr>
        <p:spPr/>
        <p:txBody>
          <a:bodyPr/>
          <a:lstStyle/>
          <a:p>
            <a:pPr marL="0" indent="0" eaLnBrk="1" hangingPunct="1">
              <a:buNone/>
            </a:pPr>
            <a:r>
              <a:rPr lang="en-US" altLang="en-US" sz="2800" dirty="0"/>
              <a:t>Economies of Scale, First-Mover Advantages, and the Pattern of Trade</a:t>
            </a:r>
          </a:p>
          <a:p>
            <a:pPr lvl="1"/>
            <a:r>
              <a:rPr lang="en-US" altLang="en-US" sz="2400" b="1" dirty="0"/>
              <a:t>First-mover advantages:</a:t>
            </a:r>
            <a:r>
              <a:rPr lang="en-US" altLang="en-US" b="1" dirty="0"/>
              <a:t> </a:t>
            </a:r>
            <a:r>
              <a:rPr lang="en-US" altLang="en-US" sz="2400" dirty="0"/>
              <a:t>economic and strategic advantages that accrue to early entrants into an industry</a:t>
            </a:r>
          </a:p>
          <a:p>
            <a:pPr lvl="1"/>
            <a:r>
              <a:rPr lang="en-US" altLang="en-US" dirty="0"/>
              <a:t>Firms develop economies of scale and create barriers to entry for other firms </a:t>
            </a:r>
            <a:endParaRPr lang="en-US" altLang="en-US" sz="2400" dirty="0"/>
          </a:p>
          <a:p>
            <a:pPr lvl="2"/>
            <a:r>
              <a:rPr lang="en-US" altLang="en-US" dirty="0"/>
              <a:t>Pattern of trade in world economy may be result of first-mover advantages and economies of scale</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New Trade Theory </a:t>
            </a:r>
            <a:r>
              <a:rPr lang="en-US" altLang="en-US" sz="2000" dirty="0"/>
              <a:t>4</a:t>
            </a:r>
            <a:endParaRPr lang="en-US" altLang="en-US" sz="2000" dirty="0">
              <a:solidFill>
                <a:srgbClr val="336699"/>
              </a:solidFill>
            </a:endParaRPr>
          </a:p>
        </p:txBody>
      </p:sp>
      <p:sp>
        <p:nvSpPr>
          <p:cNvPr id="496643" name="Rectangle 3"/>
          <p:cNvSpPr>
            <a:spLocks noGrp="1" noChangeArrowheads="1"/>
          </p:cNvSpPr>
          <p:nvPr>
            <p:ph idx="1"/>
          </p:nvPr>
        </p:nvSpPr>
        <p:spPr/>
        <p:txBody>
          <a:bodyPr rtlCol="0">
            <a:normAutofit/>
          </a:bodyPr>
          <a:lstStyle/>
          <a:p>
            <a:pPr marL="0" indent="0" eaLnBrk="1" fontAlgn="auto" hangingPunct="1">
              <a:lnSpc>
                <a:spcPct val="110000"/>
              </a:lnSpc>
              <a:buNone/>
              <a:defRPr/>
            </a:pPr>
            <a:r>
              <a:rPr lang="en-US" sz="2400" dirty="0"/>
              <a:t>Implications of New Trade Theory</a:t>
            </a:r>
          </a:p>
          <a:p>
            <a:pPr lvl="1" eaLnBrk="1" fontAlgn="auto" hangingPunct="1">
              <a:lnSpc>
                <a:spcPct val="110000"/>
              </a:lnSpc>
              <a:defRPr/>
            </a:pPr>
            <a:r>
              <a:rPr lang="en-US" sz="2000" dirty="0"/>
              <a:t>Nations may benefit from trade even when they do not differ in resource endowments or technology</a:t>
            </a:r>
          </a:p>
          <a:p>
            <a:pPr lvl="1" eaLnBrk="1" fontAlgn="auto" hangingPunct="1">
              <a:lnSpc>
                <a:spcPct val="110000"/>
              </a:lnSpc>
              <a:defRPr/>
            </a:pPr>
            <a:r>
              <a:rPr lang="en-US" sz="2000" dirty="0"/>
              <a:t>A country may predominate in export of goods because it was lucky enough to have one or more firms be first to produce them</a:t>
            </a:r>
          </a:p>
          <a:p>
            <a:pPr lvl="1" eaLnBrk="1" fontAlgn="auto" hangingPunct="1">
              <a:lnSpc>
                <a:spcPct val="110000"/>
              </a:lnSpc>
              <a:defRPr/>
            </a:pPr>
            <a:r>
              <a:rPr lang="en-US" sz="2000" dirty="0"/>
              <a:t>New trade theory at a variance with </a:t>
            </a:r>
            <a:r>
              <a:rPr lang="en-US" sz="2000" dirty="0" err="1"/>
              <a:t>Heckscher</a:t>
            </a:r>
            <a:r>
              <a:rPr lang="en-US" sz="2000" dirty="0"/>
              <a:t>-Ohlin theory</a:t>
            </a:r>
          </a:p>
          <a:p>
            <a:pPr lvl="1" eaLnBrk="1" fontAlgn="auto" hangingPunct="1">
              <a:lnSpc>
                <a:spcPct val="110000"/>
              </a:lnSpc>
              <a:defRPr/>
            </a:pPr>
            <a:r>
              <a:rPr lang="en-US" sz="2000" dirty="0"/>
              <a:t>New trade theory useful in explaining trade patterns </a:t>
            </a:r>
          </a:p>
          <a:p>
            <a:pPr eaLnBrk="1" fontAlgn="auto" hangingPunct="1">
              <a:lnSpc>
                <a:spcPct val="110000"/>
              </a:lnSpc>
              <a:defRPr/>
            </a:pPr>
            <a:r>
              <a:rPr lang="en-US" sz="2400" dirty="0"/>
              <a:t>New trade theory provides economic rationale for proactive trade policy that is at variance with other free trade theories</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z="3200" dirty="0"/>
              <a:t>National Competitive Advantage: Porter’s Diamond </a:t>
            </a:r>
            <a:r>
              <a:rPr lang="en-US" sz="2000" dirty="0"/>
              <a:t>1</a:t>
            </a:r>
          </a:p>
        </p:txBody>
      </p:sp>
      <p:sp>
        <p:nvSpPr>
          <p:cNvPr id="11" name="Content Placeholder 10"/>
          <p:cNvSpPr>
            <a:spLocks noGrp="1"/>
          </p:cNvSpPr>
          <p:nvPr>
            <p:ph idx="1"/>
          </p:nvPr>
        </p:nvSpPr>
        <p:spPr/>
        <p:txBody>
          <a:bodyPr/>
          <a:lstStyle/>
          <a:p>
            <a:r>
              <a:rPr lang="en-US" sz="2800" dirty="0"/>
              <a:t>Porter: Believed existing theories of international trade only told part of story</a:t>
            </a:r>
          </a:p>
          <a:p>
            <a:r>
              <a:rPr lang="en-US" sz="2800" dirty="0"/>
              <a:t>Wanted to explain why a nation achieves international success in a particular industry</a:t>
            </a:r>
          </a:p>
          <a:p>
            <a:r>
              <a:rPr lang="en-US" dirty="0"/>
              <a:t>Porter’s Diamond – </a:t>
            </a:r>
            <a:r>
              <a:rPr lang="en-US" sz="2800" dirty="0"/>
              <a:t>Four attributes of a nation that shape the environment in which local firms compete </a:t>
            </a:r>
          </a:p>
          <a:p>
            <a:r>
              <a:rPr lang="en-US" sz="2800" dirty="0"/>
              <a:t>Chance and government can influence national diamond</a:t>
            </a:r>
          </a:p>
        </p:txBody>
      </p:sp>
      <p:sp>
        <p:nvSpPr>
          <p:cNvPr id="7" name="Text Placeholder 6"/>
          <p:cNvSpPr>
            <a:spLocks noGrp="1"/>
          </p:cNvSpPr>
          <p:nvPr>
            <p:ph type="body" sz="quarter" idx="16"/>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dirty="0"/>
              <a:t>Figure 6.5 The Determinants of National Competitive Advantage: Porter’s Diamond</a:t>
            </a:r>
          </a:p>
        </p:txBody>
      </p:sp>
      <p:pic>
        <p:nvPicPr>
          <p:cNvPr id="6146" name="Picture 2" descr="A graphic showing the components of Porter's Diamond."/>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890755" y="1475481"/>
            <a:ext cx="7409711" cy="4616450"/>
          </a:xfrm>
          <a:prstGeom prst="rect">
            <a:avLst/>
          </a:prstGeom>
          <a:noFill/>
        </p:spPr>
      </p:pic>
      <p:sp>
        <p:nvSpPr>
          <p:cNvPr id="11" name="Text Placeholder 10"/>
          <p:cNvSpPr>
            <a:spLocks noGrp="1"/>
          </p:cNvSpPr>
          <p:nvPr>
            <p:ph type="body" sz="quarter" idx="11"/>
          </p:nvPr>
        </p:nvSpPr>
        <p:spPr/>
        <p:txBody>
          <a:bodyPr/>
          <a:lstStyle/>
          <a:p>
            <a:r>
              <a:rPr lang="en-US" i="1" dirty="0"/>
              <a:t>Source: Michael E. Porter, </a:t>
            </a:r>
            <a:r>
              <a:rPr lang="en-US" dirty="0"/>
              <a:t>The Competitive Advantage of Nations</a:t>
            </a:r>
            <a:r>
              <a:rPr lang="en-US" i="1" dirty="0"/>
              <a:t> (New York: Free Press, 1990; republished with a new introduction, 1998), p. 72</a:t>
            </a:r>
          </a:p>
        </p:txBody>
      </p:sp>
      <p:sp>
        <p:nvSpPr>
          <p:cNvPr id="6" name="Text Placeholder 7">
            <a:extLst>
              <a:ext uri="{FF2B5EF4-FFF2-40B4-BE49-F238E27FC236}">
                <a16:creationId xmlns:a16="http://schemas.microsoft.com/office/drawing/2014/main" id="{6138F461-6B72-4B98-903F-E12E430BA044}"/>
              </a:ext>
            </a:extLst>
          </p:cNvPr>
          <p:cNvSpPr>
            <a:spLocks noGrp="1"/>
          </p:cNvSpPr>
          <p:nvPr>
            <p:ph type="body" sz="quarter" idx="16"/>
          </p:nvPr>
        </p:nvSpPr>
        <p:spPr>
          <a:xfrm>
            <a:off x="3467100" y="6534150"/>
            <a:ext cx="2209800" cy="95250"/>
          </a:xfrm>
        </p:spPr>
        <p:txBody>
          <a:bodyPr/>
          <a:lstStyle/>
          <a:p>
            <a:r>
              <a:rPr lang="en-US" dirty="0">
                <a:hlinkClick r:id="rId4" action="ppaction://hlinksldjump"/>
              </a:rPr>
              <a:t>Access the text alternative for these images.</a:t>
            </a:r>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z="3200" dirty="0"/>
              <a:t>National Competitive Advantage: Porter’s Diamond </a:t>
            </a:r>
            <a:r>
              <a:rPr lang="en-US" sz="2000" dirty="0"/>
              <a:t>2</a:t>
            </a:r>
            <a:endParaRPr lang="en-US" altLang="en-US" sz="2000" dirty="0"/>
          </a:p>
        </p:txBody>
      </p:sp>
      <p:sp>
        <p:nvSpPr>
          <p:cNvPr id="503811" name="Rectangle 3"/>
          <p:cNvSpPr>
            <a:spLocks noGrp="1" noChangeArrowheads="1"/>
          </p:cNvSpPr>
          <p:nvPr>
            <p:ph idx="1"/>
          </p:nvPr>
        </p:nvSpPr>
        <p:spPr/>
        <p:txBody>
          <a:bodyPr/>
          <a:lstStyle/>
          <a:p>
            <a:pPr marL="0" indent="0" eaLnBrk="1" hangingPunct="1">
              <a:buNone/>
            </a:pPr>
            <a:r>
              <a:rPr lang="en-US" altLang="en-US" sz="2800" dirty="0"/>
              <a:t>Factor Endowments</a:t>
            </a:r>
          </a:p>
          <a:p>
            <a:pPr lvl="1"/>
            <a:r>
              <a:rPr lang="en-US" altLang="en-US" sz="2400" dirty="0"/>
              <a:t>Hierarchies among factors</a:t>
            </a:r>
          </a:p>
          <a:p>
            <a:pPr lvl="2"/>
            <a:r>
              <a:rPr lang="en-US" altLang="en-US" dirty="0"/>
              <a:t>Basic: natural resources, climate, location, demographics </a:t>
            </a:r>
          </a:p>
          <a:p>
            <a:pPr lvl="2"/>
            <a:r>
              <a:rPr lang="en-US" altLang="en-US" dirty="0"/>
              <a:t>Advanced: communication infrastructure, skilled labor, technological know-how </a:t>
            </a:r>
          </a:p>
          <a:p>
            <a:pPr lvl="2"/>
            <a:r>
              <a:rPr lang="en-US" altLang="en-US" dirty="0"/>
              <a:t>Advanced factors more significant for competitive advantage</a:t>
            </a:r>
          </a:p>
          <a:p>
            <a:pPr lvl="2"/>
            <a:r>
              <a:rPr lang="en-US" altLang="en-US" dirty="0"/>
              <a:t>Basic factors can provide an initial advantage that is extended by investment in advanced factors</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28600"/>
            <a:ext cx="9144000" cy="1119250"/>
          </a:xfrm>
        </p:spPr>
        <p:txBody>
          <a:bodyPr/>
          <a:lstStyle/>
          <a:p>
            <a:r>
              <a:rPr lang="en-US" dirty="0"/>
              <a:t>Opening Case: </a:t>
            </a:r>
            <a:br>
              <a:rPr lang="en-US" dirty="0"/>
            </a:br>
            <a:r>
              <a:rPr lang="en-US" dirty="0"/>
              <a:t>“Trade Wars Are Good and Easy to Win”</a:t>
            </a:r>
          </a:p>
        </p:txBody>
      </p:sp>
      <p:sp>
        <p:nvSpPr>
          <p:cNvPr id="11" name="Content Placeholder 10"/>
          <p:cNvSpPr>
            <a:spLocks noGrp="1"/>
          </p:cNvSpPr>
          <p:nvPr>
            <p:ph idx="1"/>
          </p:nvPr>
        </p:nvSpPr>
        <p:spPr>
          <a:xfrm>
            <a:off x="457200" y="1447800"/>
            <a:ext cx="8229600" cy="5105400"/>
          </a:xfrm>
        </p:spPr>
        <p:txBody>
          <a:bodyPr/>
          <a:lstStyle/>
          <a:p>
            <a:r>
              <a:rPr lang="en-US" sz="2400" dirty="0"/>
              <a:t>Trump imposed a 25 percent tariff on imports of steel and a 10 percent tariff on imports of aluminum</a:t>
            </a:r>
          </a:p>
          <a:p>
            <a:r>
              <a:rPr lang="en-US" sz="2400" dirty="0"/>
              <a:t>He said they were to protect two industries important for national security</a:t>
            </a:r>
          </a:p>
          <a:p>
            <a:r>
              <a:rPr lang="en-US" sz="2400" dirty="0"/>
              <a:t>Critics argued tariffs would raise input costs for consumers, manufacturers, contractors, and more</a:t>
            </a:r>
          </a:p>
          <a:p>
            <a:r>
              <a:rPr lang="en-US" sz="2400" dirty="0"/>
              <a:t>Trump sees trade policy as a zero-sum game and opposes deals that lower tariffs and allow free trade</a:t>
            </a:r>
          </a:p>
          <a:p>
            <a:r>
              <a:rPr lang="en-US" sz="2400" dirty="0"/>
              <a:t>Prior to Trump, U.S. policy supported lower trade barriers and the free flow of goods and services </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z="3200" dirty="0"/>
              <a:t>National Competitive Advantage: Porter’s Diamond </a:t>
            </a:r>
            <a:r>
              <a:rPr lang="en-US" sz="2000" dirty="0"/>
              <a:t>3</a:t>
            </a:r>
            <a:endParaRPr lang="en-US" altLang="en-US" sz="2000" dirty="0"/>
          </a:p>
        </p:txBody>
      </p:sp>
      <p:sp>
        <p:nvSpPr>
          <p:cNvPr id="497667" name="Rectangle 3"/>
          <p:cNvSpPr>
            <a:spLocks noGrp="1" noChangeArrowheads="1"/>
          </p:cNvSpPr>
          <p:nvPr>
            <p:ph idx="1"/>
          </p:nvPr>
        </p:nvSpPr>
        <p:spPr/>
        <p:txBody>
          <a:bodyPr/>
          <a:lstStyle/>
          <a:p>
            <a:pPr marL="0" indent="0" eaLnBrk="1" hangingPunct="1">
              <a:buNone/>
            </a:pPr>
            <a:r>
              <a:rPr lang="en-US" altLang="en-US" sz="2800" dirty="0"/>
              <a:t>Demand Conditions</a:t>
            </a:r>
          </a:p>
          <a:p>
            <a:pPr lvl="1"/>
            <a:r>
              <a:rPr lang="en-US" altLang="en-US" dirty="0"/>
              <a:t>N</a:t>
            </a:r>
            <a:r>
              <a:rPr lang="en-US" altLang="en-US" sz="2400" dirty="0"/>
              <a:t>ature of home demand for an industry’s product or service </a:t>
            </a:r>
          </a:p>
          <a:p>
            <a:pPr lvl="1" eaLnBrk="1" hangingPunct="1"/>
            <a:r>
              <a:rPr lang="en-US" altLang="en-US" sz="2400" dirty="0"/>
              <a:t>Influence development of capabilities</a:t>
            </a:r>
          </a:p>
          <a:p>
            <a:pPr eaLnBrk="1" hangingPunct="1"/>
            <a:r>
              <a:rPr lang="en-US" altLang="en-US" sz="2800" dirty="0"/>
              <a:t>Sophisticated and demanding customers pressure firms to be more competitive and produce high quality, innovative products</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z="3200" dirty="0"/>
              <a:t>National Competitive Advantage: Porter’s Diamond </a:t>
            </a:r>
            <a:r>
              <a:rPr lang="en-US" sz="2000" dirty="0"/>
              <a:t>4</a:t>
            </a:r>
            <a:endParaRPr lang="en-US" altLang="en-US" sz="2000" dirty="0"/>
          </a:p>
        </p:txBody>
      </p:sp>
      <p:sp>
        <p:nvSpPr>
          <p:cNvPr id="498691" name="Rectangle 3"/>
          <p:cNvSpPr>
            <a:spLocks noGrp="1" noChangeArrowheads="1"/>
          </p:cNvSpPr>
          <p:nvPr>
            <p:ph idx="1"/>
          </p:nvPr>
        </p:nvSpPr>
        <p:spPr/>
        <p:txBody>
          <a:bodyPr/>
          <a:lstStyle/>
          <a:p>
            <a:pPr marL="0" indent="0" eaLnBrk="1" hangingPunct="1">
              <a:buNone/>
            </a:pPr>
            <a:r>
              <a:rPr lang="en-US" altLang="en-US" sz="2800" dirty="0"/>
              <a:t>Related and Supporting </a:t>
            </a:r>
            <a:r>
              <a:rPr lang="en-US" altLang="en-US" dirty="0"/>
              <a:t>I</a:t>
            </a:r>
            <a:r>
              <a:rPr lang="en-US" altLang="en-US" sz="2800" dirty="0"/>
              <a:t>ndustries</a:t>
            </a:r>
          </a:p>
          <a:p>
            <a:pPr lvl="1"/>
            <a:r>
              <a:rPr lang="en-US" altLang="en-US" dirty="0"/>
              <a:t>P</a:t>
            </a:r>
            <a:r>
              <a:rPr lang="en-US" altLang="en-US" sz="2400" dirty="0"/>
              <a:t>resence of supplier industries and related industries that are internationally competitive</a:t>
            </a:r>
          </a:p>
          <a:p>
            <a:pPr lvl="1" eaLnBrk="1" hangingPunct="1"/>
            <a:r>
              <a:rPr lang="en-US" altLang="en-US" sz="2400" dirty="0"/>
              <a:t>Investing in these industries can spill over and contribute to success in other industries</a:t>
            </a:r>
          </a:p>
          <a:p>
            <a:pPr eaLnBrk="1" hangingPunct="1"/>
            <a:r>
              <a:rPr lang="en-US" altLang="en-US" sz="2800" dirty="0"/>
              <a:t>Successful industries </a:t>
            </a:r>
            <a:r>
              <a:rPr lang="en-US" altLang="en-US" dirty="0"/>
              <a:t>are </a:t>
            </a:r>
            <a:r>
              <a:rPr lang="en-US" altLang="en-US" sz="2800" dirty="0"/>
              <a:t>grouped in clusters within countries, prompting knowledge flows between firms  </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z="3200" dirty="0"/>
              <a:t>National Competitive Advantage: Porter’s Diamond </a:t>
            </a:r>
            <a:r>
              <a:rPr lang="en-US" sz="2000" dirty="0"/>
              <a:t>5</a:t>
            </a:r>
            <a:endParaRPr lang="en-US" altLang="en-US" sz="2000" dirty="0"/>
          </a:p>
        </p:txBody>
      </p:sp>
      <p:sp>
        <p:nvSpPr>
          <p:cNvPr id="505859" name="Rectangle 3"/>
          <p:cNvSpPr>
            <a:spLocks noGrp="1" noChangeArrowheads="1"/>
          </p:cNvSpPr>
          <p:nvPr>
            <p:ph idx="1"/>
          </p:nvPr>
        </p:nvSpPr>
        <p:spPr/>
        <p:txBody>
          <a:bodyPr/>
          <a:lstStyle/>
          <a:p>
            <a:pPr marL="0" indent="0" eaLnBrk="1" hangingPunct="1">
              <a:spcBef>
                <a:spcPts val="672"/>
              </a:spcBef>
              <a:buNone/>
            </a:pPr>
            <a:r>
              <a:rPr lang="en-US" altLang="en-US" sz="2800" dirty="0"/>
              <a:t>Firm Strategy, Structure, and Rivalry </a:t>
            </a:r>
          </a:p>
          <a:p>
            <a:pPr lvl="1">
              <a:spcBef>
                <a:spcPts val="576"/>
              </a:spcBef>
            </a:pPr>
            <a:r>
              <a:rPr lang="en-US" altLang="en-US" sz="2400" dirty="0"/>
              <a:t>Different nations are characterized by different management ideologies </a:t>
            </a:r>
          </a:p>
          <a:p>
            <a:pPr lvl="2">
              <a:spcBef>
                <a:spcPts val="576"/>
              </a:spcBef>
            </a:pPr>
            <a:r>
              <a:rPr lang="en-US" altLang="en-US" dirty="0"/>
              <a:t>Either help them or do not help them build national competitive advantage</a:t>
            </a:r>
          </a:p>
          <a:p>
            <a:pPr lvl="1" eaLnBrk="1" hangingPunct="1">
              <a:spcBef>
                <a:spcPts val="576"/>
              </a:spcBef>
            </a:pPr>
            <a:r>
              <a:rPr lang="en-US" altLang="en-US" sz="2400" dirty="0"/>
              <a:t>Strong association between vigorous domestic rivalry and creation and persistence of competitive advantage in an industry</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solidFill>
                  <a:srgbClr val="008080"/>
                </a:solidFill>
              </a:rPr>
              <a:t>How Important Is Education?</a:t>
            </a:r>
          </a:p>
        </p:txBody>
      </p:sp>
      <p:sp>
        <p:nvSpPr>
          <p:cNvPr id="11" name="Content Placeholder 10"/>
          <p:cNvSpPr>
            <a:spLocks noGrp="1"/>
          </p:cNvSpPr>
          <p:nvPr>
            <p:ph idx="1"/>
          </p:nvPr>
        </p:nvSpPr>
        <p:spPr/>
        <p:txBody>
          <a:bodyPr/>
          <a:lstStyle/>
          <a:p>
            <a:pPr marL="0" indent="0">
              <a:buNone/>
            </a:pPr>
            <a:r>
              <a:rPr lang="en-US" sz="2000" dirty="0"/>
              <a:t>Both the </a:t>
            </a:r>
            <a:r>
              <a:rPr lang="en-US" sz="2000" dirty="0" err="1"/>
              <a:t>Heckscher</a:t>
            </a:r>
            <a:r>
              <a:rPr lang="en-US" sz="2000" dirty="0"/>
              <a:t>-Ohlin and Michael Porter theories of trade focus to a large degree on “factor endowments.” The </a:t>
            </a:r>
            <a:r>
              <a:rPr lang="en-US" sz="2000" dirty="0" err="1"/>
              <a:t>Heckscher</a:t>
            </a:r>
            <a:r>
              <a:rPr lang="en-US" sz="2000" dirty="0"/>
              <a:t>-Ohlin theory specifies endowments such as resources as land, labor, and capital as being critical, while the Porter theory recognizes hierarchies among these factor endowments. Education- related endowments such as skilled labor, research facilities, and technological know-how are what Porter calls “advanced factors.” A long-standing argument across multiple governmental organizations, research studies, and prominent individuals is that education drives economic, social, and environmental well-being of countries. The extension of this argument is that education helps people become better citizens of a country. </a:t>
            </a:r>
            <a:r>
              <a:rPr lang="en-US" sz="2000" b="1" dirty="0"/>
              <a:t>But, what do you think education does to a customer’s product needs and wants? Do they want more foreign products if they have more years of education (e.g., graduate degree) compared with fewer years of education (e.g., high school)? Or does education not influence the type of products bought by customers (i.e., foreign-made or home-country made)? </a:t>
            </a:r>
          </a:p>
        </p:txBody>
      </p:sp>
      <p:sp>
        <p:nvSpPr>
          <p:cNvPr id="7" name="Text Placeholder 6"/>
          <p:cNvSpPr>
            <a:spLocks noGrp="1"/>
          </p:cNvSpPr>
          <p:nvPr>
            <p:ph type="body" sz="quarter" idx="11"/>
          </p:nvPr>
        </p:nvSpPr>
        <p:spPr>
          <a:xfrm>
            <a:off x="609600" y="5943600"/>
            <a:ext cx="8001000" cy="609600"/>
          </a:xfrm>
        </p:spPr>
        <p:txBody>
          <a:bodyPr wrap="square"/>
          <a:lstStyle/>
          <a:p>
            <a:pPr algn="l"/>
            <a:r>
              <a:rPr lang="en-US" sz="1000" dirty="0">
                <a:solidFill>
                  <a:schemeClr val="tx1"/>
                </a:solidFill>
              </a:rPr>
              <a:t>Sources: T. Healy and S. Cote, “The Well-Being of Nations: The Role of Human and Social Capital,” </a:t>
            </a:r>
            <a:r>
              <a:rPr lang="en-US" sz="1000" dirty="0" err="1">
                <a:solidFill>
                  <a:schemeClr val="tx1"/>
                </a:solidFill>
              </a:rPr>
              <a:t>Organisation</a:t>
            </a:r>
            <a:r>
              <a:rPr lang="en-US" sz="1000" dirty="0">
                <a:solidFill>
                  <a:schemeClr val="tx1"/>
                </a:solidFill>
              </a:rPr>
              <a:t> for Economic Cooperation and Development (OECD) (2001); S. Samuel, “Importance of Education in a Country’s Progress,” HowToLearn.com, March 13, 2013; K. Matsui, “The Economic Benefits of Educating Women,” </a:t>
            </a:r>
            <a:r>
              <a:rPr lang="en-US" sz="1000" i="1" dirty="0">
                <a:solidFill>
                  <a:schemeClr val="tx1"/>
                </a:solidFill>
              </a:rPr>
              <a:t>Bloomberg Businessweek</a:t>
            </a:r>
            <a:r>
              <a:rPr lang="en-US" sz="1000" dirty="0">
                <a:solidFill>
                  <a:schemeClr val="tx1"/>
                </a:solidFill>
              </a:rPr>
              <a:t>, March 7, 2013.</a:t>
            </a:r>
          </a:p>
        </p:txBody>
      </p:sp>
      <p:sp>
        <p:nvSpPr>
          <p:cNvPr id="8" name="Text Placeholder 7"/>
          <p:cNvSpPr>
            <a:spLocks noGrp="1"/>
          </p:cNvSpPr>
          <p:nvPr>
            <p:ph type="body" sz="quarter" idx="16"/>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z="3200" dirty="0"/>
              <a:t>National Competitive Advantage: Porter’s Diamond </a:t>
            </a:r>
            <a:r>
              <a:rPr lang="en-US" sz="2000" dirty="0"/>
              <a:t>6</a:t>
            </a:r>
            <a:endParaRPr lang="en-US" altLang="en-US" sz="2000" dirty="0"/>
          </a:p>
        </p:txBody>
      </p:sp>
      <p:sp>
        <p:nvSpPr>
          <p:cNvPr id="512003" name="Rectangle 3"/>
          <p:cNvSpPr>
            <a:spLocks noGrp="1" noChangeArrowheads="1"/>
          </p:cNvSpPr>
          <p:nvPr>
            <p:ph idx="1"/>
          </p:nvPr>
        </p:nvSpPr>
        <p:spPr/>
        <p:txBody>
          <a:bodyPr rtlCol="0">
            <a:normAutofit/>
          </a:bodyPr>
          <a:lstStyle/>
          <a:p>
            <a:pPr marL="0" indent="0">
              <a:spcBef>
                <a:spcPts val="672"/>
              </a:spcBef>
              <a:buNone/>
              <a:defRPr/>
            </a:pPr>
            <a:r>
              <a:rPr lang="en-US" sz="2800" dirty="0"/>
              <a:t>Evaluating Porter’s Theory</a:t>
            </a:r>
          </a:p>
          <a:p>
            <a:pPr lvl="1">
              <a:spcBef>
                <a:spcPts val="576"/>
              </a:spcBef>
              <a:defRPr/>
            </a:pPr>
            <a:r>
              <a:rPr lang="en-US" sz="2200" dirty="0"/>
              <a:t>If Porter is correct, his model should predict pattern of international trade in real world</a:t>
            </a:r>
          </a:p>
          <a:p>
            <a:pPr lvl="2">
              <a:spcBef>
                <a:spcPts val="480"/>
              </a:spcBef>
              <a:buFont typeface="Arial" pitchFamily="34" charset="0"/>
              <a:buChar char="•"/>
              <a:defRPr/>
            </a:pPr>
            <a:r>
              <a:rPr lang="en-US" sz="2000" dirty="0"/>
              <a:t>Countries should export products from industries where diamond is favorable</a:t>
            </a:r>
          </a:p>
          <a:p>
            <a:pPr lvl="2">
              <a:spcBef>
                <a:spcPts val="480"/>
              </a:spcBef>
              <a:buFont typeface="Arial" pitchFamily="34" charset="0"/>
              <a:buChar char="•"/>
              <a:defRPr/>
            </a:pPr>
            <a:r>
              <a:rPr lang="en-US" sz="2000" dirty="0"/>
              <a:t>Countries should import products from areas where diamond is not favorable</a:t>
            </a:r>
          </a:p>
          <a:p>
            <a:pPr lvl="1">
              <a:spcBef>
                <a:spcPts val="576"/>
              </a:spcBef>
              <a:defRPr/>
            </a:pPr>
            <a:r>
              <a:rPr lang="en-US" sz="2200" dirty="0"/>
              <a:t>Little empirical testing of theory</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Focus on Managerial Implications</a:t>
            </a:r>
            <a:endParaRPr lang="en-US" altLang="en-US" sz="2000" dirty="0"/>
          </a:p>
        </p:txBody>
      </p:sp>
      <p:sp>
        <p:nvSpPr>
          <p:cNvPr id="508931" name="Rectangle 3"/>
          <p:cNvSpPr>
            <a:spLocks noGrp="1" noChangeArrowheads="1"/>
          </p:cNvSpPr>
          <p:nvPr>
            <p:ph idx="1"/>
          </p:nvPr>
        </p:nvSpPr>
        <p:spPr/>
        <p:txBody>
          <a:bodyPr rtlCol="0">
            <a:normAutofit/>
          </a:bodyPr>
          <a:lstStyle/>
          <a:p>
            <a:pPr>
              <a:spcBef>
                <a:spcPts val="672"/>
              </a:spcBef>
              <a:defRPr/>
            </a:pPr>
            <a:r>
              <a:rPr lang="en-US" dirty="0"/>
              <a:t>Location, First-Mover Advantages, and Government Policy </a:t>
            </a:r>
            <a:endParaRPr lang="en-US" sz="2800" dirty="0"/>
          </a:p>
          <a:p>
            <a:pPr marL="914400" lvl="1" indent="-450850">
              <a:spcBef>
                <a:spcPts val="576"/>
              </a:spcBef>
              <a:buFont typeface="+mj-lt"/>
              <a:buAutoNum type="arabicPeriod"/>
              <a:defRPr/>
            </a:pPr>
            <a:r>
              <a:rPr lang="en-US" sz="2400" dirty="0"/>
              <a:t>Location</a:t>
            </a:r>
          </a:p>
          <a:p>
            <a:pPr marL="1146175" lvl="2" indent="-231775">
              <a:spcBef>
                <a:spcPts val="480"/>
              </a:spcBef>
              <a:defRPr/>
            </a:pPr>
            <a:r>
              <a:rPr lang="en-US" sz="2000" dirty="0"/>
              <a:t>Underlying thought in most theories</a:t>
            </a:r>
          </a:p>
          <a:p>
            <a:pPr marL="914400" lvl="1" indent="-450850">
              <a:spcBef>
                <a:spcPts val="576"/>
              </a:spcBef>
              <a:buFont typeface="+mj-lt"/>
              <a:buAutoNum type="arabicPeriod"/>
              <a:defRPr/>
            </a:pPr>
            <a:r>
              <a:rPr lang="en-US" sz="2400" dirty="0"/>
              <a:t>First-mover advantages</a:t>
            </a:r>
          </a:p>
          <a:p>
            <a:pPr marL="1146175" lvl="2" indent="-231775">
              <a:spcBef>
                <a:spcPts val="480"/>
              </a:spcBef>
              <a:defRPr/>
            </a:pPr>
            <a:r>
              <a:rPr lang="en-US" sz="2000" dirty="0"/>
              <a:t>Particularly true in industries where global market can profitably support limited number of firms</a:t>
            </a:r>
          </a:p>
          <a:p>
            <a:pPr marL="914400" lvl="1" indent="-450850">
              <a:spcBef>
                <a:spcPts val="576"/>
              </a:spcBef>
              <a:buFont typeface="+mj-lt"/>
              <a:buAutoNum type="arabicPeriod"/>
              <a:defRPr/>
            </a:pPr>
            <a:r>
              <a:rPr lang="en-US" sz="2400" dirty="0"/>
              <a:t>Government policy</a:t>
            </a:r>
          </a:p>
          <a:p>
            <a:pPr marL="1146175" lvl="2" indent="-231775">
              <a:spcBef>
                <a:spcPts val="480"/>
              </a:spcBef>
              <a:defRPr/>
            </a:pPr>
            <a:r>
              <a:rPr lang="en-US" sz="2000" dirty="0"/>
              <a:t>Businesses can exert strong influence on government trade policy</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4"/>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Summary</a:t>
            </a:r>
          </a:p>
        </p:txBody>
      </p:sp>
      <p:sp>
        <p:nvSpPr>
          <p:cNvPr id="9219" name="Rectangle 5"/>
          <p:cNvSpPr>
            <a:spLocks noGrp="1" noChangeArrowheads="1"/>
          </p:cNvSpPr>
          <p:nvPr>
            <p:ph idx="1"/>
          </p:nvPr>
        </p:nvSpPr>
        <p:spPr/>
        <p:txBody>
          <a:bodyPr>
            <a:normAutofit/>
          </a:bodyPr>
          <a:lstStyle/>
          <a:p>
            <a:pPr marL="0" indent="0" eaLnBrk="1" hangingPunct="1">
              <a:lnSpc>
                <a:spcPct val="110000"/>
              </a:lnSpc>
              <a:buNone/>
              <a:defRPr/>
            </a:pPr>
            <a:r>
              <a:rPr lang="en-US" altLang="en-US" sz="2400" dirty="0"/>
              <a:t>In this chapter, we have</a:t>
            </a:r>
          </a:p>
          <a:p>
            <a:pPr lvl="1" eaLnBrk="1" hangingPunct="1">
              <a:defRPr/>
            </a:pPr>
            <a:r>
              <a:rPr lang="en-US" altLang="en-US" sz="2000" dirty="0"/>
              <a:t>Understood why nations trade with each other.</a:t>
            </a:r>
          </a:p>
          <a:p>
            <a:pPr lvl="1" eaLnBrk="1" hangingPunct="1">
              <a:defRPr/>
            </a:pPr>
            <a:r>
              <a:rPr lang="en-US" altLang="en-US" sz="2000" dirty="0"/>
              <a:t>Summarized the different theories explaining trade flows between nations.</a:t>
            </a:r>
          </a:p>
          <a:p>
            <a:pPr lvl="1" eaLnBrk="1" hangingPunct="1">
              <a:defRPr/>
            </a:pPr>
            <a:r>
              <a:rPr lang="en-US" altLang="en-US" sz="2000" dirty="0"/>
              <a:t>Recognized why many economists believe that unrestricted free trade between nations will raise the economic welfare of countries that participate in a free trade system.</a:t>
            </a:r>
          </a:p>
          <a:p>
            <a:pPr lvl="1" eaLnBrk="1" hangingPunct="1">
              <a:defRPr/>
            </a:pPr>
            <a:r>
              <a:rPr lang="en-US" altLang="en-US" sz="2000" dirty="0"/>
              <a:t>Explained the arguments of those who maintain that government can play a proactive role in promoting national competitive advantage in certain industries.</a:t>
            </a:r>
          </a:p>
          <a:p>
            <a:pPr lvl="1" eaLnBrk="1" hangingPunct="1">
              <a:defRPr/>
            </a:pPr>
            <a:r>
              <a:rPr lang="en-US" altLang="en-US" sz="2000" dirty="0"/>
              <a:t>Understood the important implications that international trade theory holds for business practice.</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270C5AB-BB98-412F-80FF-B68EBB015DD4}"/>
              </a:ext>
            </a:extLst>
          </p:cNvPr>
          <p:cNvSpPr>
            <a:spLocks noGrp="1"/>
          </p:cNvSpPr>
          <p:nvPr>
            <p:ph type="ctrTitle"/>
          </p:nvPr>
        </p:nvSpPr>
        <p:spPr/>
        <p:txBody>
          <a:bodyPr/>
          <a:lstStyle/>
          <a:p>
            <a:r>
              <a:rPr lang="en-US" dirty="0">
                <a:solidFill>
                  <a:srgbClr val="0067B4"/>
                </a:solidFill>
                <a:latin typeface="+mj-lt"/>
              </a:rPr>
              <a:t>Accessibility Content: Text Alternatives for Images</a:t>
            </a:r>
          </a:p>
        </p:txBody>
      </p:sp>
    </p:spTree>
    <p:extLst>
      <p:ext uri="{BB962C8B-B14F-4D97-AF65-F5344CB8AC3E}">
        <p14:creationId xmlns:p14="http://schemas.microsoft.com/office/powerpoint/2010/main" val="2818513178"/>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ltLang="en-US" sz="2800" dirty="0"/>
              <a:t>Figure 6.1 The Theory of Absolute Advantage, Text Alternative</a:t>
            </a:r>
            <a:endParaRPr lang="en-US" sz="2800" dirty="0"/>
          </a:p>
        </p:txBody>
      </p:sp>
      <p:sp>
        <p:nvSpPr>
          <p:cNvPr id="11" name="Content Placeholder 10"/>
          <p:cNvSpPr>
            <a:spLocks noGrp="1"/>
          </p:cNvSpPr>
          <p:nvPr>
            <p:ph idx="1"/>
          </p:nvPr>
        </p:nvSpPr>
        <p:spPr/>
        <p:txBody>
          <a:bodyPr/>
          <a:lstStyle/>
          <a:p>
            <a:r>
              <a:rPr lang="en-US" dirty="0"/>
              <a:t>One line shows that It takes Ghana 10 resources to produce 1 ton of cocoa and 20 resources to produce 1 ton of rice. The other line shows that It takes South Korea 40 resources to produce 1 ton of cocoa and 10 resources to produce 1 ton of rice.</a:t>
            </a:r>
          </a:p>
          <a:p>
            <a:r>
              <a:rPr lang="en-US" dirty="0"/>
              <a:t>Thus, Ghana has an absolute advantage in the production of cocoa as more resources are needed to produce a ton of cocoa in South Korea than in Ghana. By the same token, South Korea has an absolute advantage in the production of rice.</a:t>
            </a:r>
          </a:p>
        </p:txBody>
      </p:sp>
      <p:sp>
        <p:nvSpPr>
          <p:cNvPr id="13" name="Text Placeholder 12"/>
          <p:cNvSpPr>
            <a:spLocks noGrp="1"/>
          </p:cNvSpPr>
          <p:nvPr>
            <p:ph type="body" sz="quarter" idx="16"/>
          </p:nvPr>
        </p:nvSpPr>
        <p:spPr>
          <a:xfrm>
            <a:off x="3505200" y="6519620"/>
            <a:ext cx="2133600" cy="76200"/>
          </a:xfrm>
        </p:spPr>
        <p:txBody>
          <a:bodyPr/>
          <a:lstStyle/>
          <a:p>
            <a:r>
              <a:rPr lang="en-US" dirty="0">
                <a:hlinkClick r:id="rId3" action="ppaction://hlinksldjump"/>
              </a:rPr>
              <a:t>Return to slide containing original image.</a:t>
            </a:r>
            <a:endParaRPr lang="en-US" dirty="0"/>
          </a:p>
        </p:txBody>
      </p:sp>
      <p:sp>
        <p:nvSpPr>
          <p:cNvPr id="2" name="Text Placeholder 1">
            <a:extLst>
              <a:ext uri="{FF2B5EF4-FFF2-40B4-BE49-F238E27FC236}">
                <a16:creationId xmlns:a16="http://schemas.microsoft.com/office/drawing/2014/main" id="{D1A485E6-8777-455F-960A-1858AA5F95F6}"/>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63450316"/>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ltLang="en-US" sz="2800" dirty="0"/>
              <a:t>Figure 6.2 The Theory of Comparative Advantage, Text Alternative</a:t>
            </a:r>
            <a:endParaRPr lang="en-US" sz="2800" dirty="0"/>
          </a:p>
        </p:txBody>
      </p:sp>
      <p:sp>
        <p:nvSpPr>
          <p:cNvPr id="11" name="Content Placeholder 10"/>
          <p:cNvSpPr>
            <a:spLocks noGrp="1"/>
          </p:cNvSpPr>
          <p:nvPr>
            <p:ph idx="1"/>
          </p:nvPr>
        </p:nvSpPr>
        <p:spPr>
          <a:xfrm>
            <a:off x="457200" y="1188203"/>
            <a:ext cx="8229600" cy="5081650"/>
          </a:xfrm>
        </p:spPr>
        <p:txBody>
          <a:bodyPr/>
          <a:lstStyle/>
          <a:p>
            <a:r>
              <a:rPr lang="en-US" dirty="0"/>
              <a:t>It takes Ghana 10 resources to produce 1 ton of cocoa and 13.33 resources to produce 1 ton of rice. In South Korea, it takes 40 resources to produce 1 ton of cocoa and 20 resources to produce 1 ton of rice. </a:t>
            </a:r>
          </a:p>
          <a:p>
            <a:r>
              <a:rPr lang="en-US" dirty="0"/>
              <a:t>Ghana then has an absolute advantage in the production of both goods. However, it has a comparative advantage only in the production of cocoa: Ghana can produce 4 times as much cocoa as South Korea, but only 1.5 times as much rice. Ghana is </a:t>
            </a:r>
            <a:r>
              <a:rPr lang="en-US" i="1" dirty="0"/>
              <a:t>comparatively</a:t>
            </a:r>
            <a:r>
              <a:rPr lang="en-US" dirty="0"/>
              <a:t> more efficient at producing cocoa than it is at producing rice.</a:t>
            </a:r>
          </a:p>
        </p:txBody>
      </p:sp>
      <p:sp>
        <p:nvSpPr>
          <p:cNvPr id="13" name="Text Placeholder 12"/>
          <p:cNvSpPr>
            <a:spLocks noGrp="1"/>
          </p:cNvSpPr>
          <p:nvPr>
            <p:ph type="body" sz="quarter" idx="16"/>
          </p:nvPr>
        </p:nvSpPr>
        <p:spPr>
          <a:xfrm>
            <a:off x="3619500" y="6553200"/>
            <a:ext cx="1905000" cy="45719"/>
          </a:xfrm>
        </p:spPr>
        <p:txBody>
          <a:bodyPr/>
          <a:lstStyle/>
          <a:p>
            <a:r>
              <a:rPr lang="en-US" dirty="0">
                <a:hlinkClick r:id="rId3" action="ppaction://hlinksldjump"/>
              </a:rPr>
              <a:t>Return to slide containing original image.</a:t>
            </a:r>
            <a:endParaRPr lang="en-US" dirty="0"/>
          </a:p>
        </p:txBody>
      </p:sp>
      <p:sp>
        <p:nvSpPr>
          <p:cNvPr id="2" name="Text Placeholder 1">
            <a:extLst>
              <a:ext uri="{FF2B5EF4-FFF2-40B4-BE49-F238E27FC236}">
                <a16:creationId xmlns:a16="http://schemas.microsoft.com/office/drawing/2014/main" id="{5DB2C3D6-B279-4B4D-970A-7947BF951D89}"/>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88139658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t>Introduction</a:t>
            </a:r>
          </a:p>
        </p:txBody>
      </p:sp>
      <p:sp>
        <p:nvSpPr>
          <p:cNvPr id="9219" name="Rectangle 5"/>
          <p:cNvSpPr>
            <a:spLocks noGrp="1" noChangeArrowheads="1"/>
          </p:cNvSpPr>
          <p:nvPr>
            <p:ph idx="1"/>
          </p:nvPr>
        </p:nvSpPr>
        <p:spPr/>
        <p:txBody>
          <a:bodyPr/>
          <a:lstStyle/>
          <a:p>
            <a:pPr eaLnBrk="1" hangingPunct="1"/>
            <a:r>
              <a:rPr lang="en-US" altLang="en-US" sz="2800" dirty="0"/>
              <a:t>Trade policy at the center of political discourse</a:t>
            </a:r>
          </a:p>
          <a:p>
            <a:pPr eaLnBrk="1" hangingPunct="1"/>
            <a:r>
              <a:rPr lang="en-US" altLang="en-US" sz="2800" dirty="0"/>
              <a:t>Trump’s actions suggest he may be the most protectionist president in modern history</a:t>
            </a:r>
          </a:p>
          <a:p>
            <a:pPr eaLnBrk="1" hangingPunct="1"/>
            <a:r>
              <a:rPr lang="en-US" altLang="en-US" dirty="0"/>
              <a:t>Economists call free trade a positive-sum game under which all nations win</a:t>
            </a:r>
          </a:p>
          <a:p>
            <a:pPr eaLnBrk="1" hangingPunct="1"/>
            <a:r>
              <a:rPr lang="en-US" altLang="en-US" sz="2800" dirty="0"/>
              <a:t>Trump administration views free trade as a zero-sum game in which there are winners and losers</a:t>
            </a:r>
          </a:p>
          <a:p>
            <a:pPr eaLnBrk="1" hangingPunct="1"/>
            <a:r>
              <a:rPr lang="en-US" altLang="en-US" dirty="0"/>
              <a:t>Trade and investment policies have an extremely important impact on international business practices</a:t>
            </a:r>
            <a:endParaRPr lang="en-US" altLang="en-US" sz="2800" dirty="0"/>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z="2800" dirty="0"/>
              <a:t>Figure 6.4 The Influence of Free Trade on PPF, Text Alternative</a:t>
            </a:r>
          </a:p>
        </p:txBody>
      </p:sp>
      <p:sp>
        <p:nvSpPr>
          <p:cNvPr id="11" name="Content Placeholder 10"/>
          <p:cNvSpPr>
            <a:spLocks noGrp="1"/>
          </p:cNvSpPr>
          <p:nvPr>
            <p:ph idx="1"/>
          </p:nvPr>
        </p:nvSpPr>
        <p:spPr/>
        <p:txBody>
          <a:bodyPr/>
          <a:lstStyle/>
          <a:p>
            <a:r>
              <a:rPr lang="en-US" dirty="0"/>
              <a:t>Dynamic gains due to free trade in both the stock of a country’s resources, such as cocoa and rice, and the efficiency with which the resources are utilized cause the country’s production possibility frontier to shift outward. As a consequence of this outward shift, the country can produce more of both goods than it did before the introduction of free trade.</a:t>
            </a:r>
          </a:p>
        </p:txBody>
      </p:sp>
      <p:sp>
        <p:nvSpPr>
          <p:cNvPr id="13" name="Text Placeholder 12"/>
          <p:cNvSpPr>
            <a:spLocks noGrp="1"/>
          </p:cNvSpPr>
          <p:nvPr>
            <p:ph type="body" sz="quarter" idx="16"/>
          </p:nvPr>
        </p:nvSpPr>
        <p:spPr>
          <a:xfrm>
            <a:off x="3543300" y="6530340"/>
            <a:ext cx="2057400" cy="45719"/>
          </a:xfrm>
        </p:spPr>
        <p:txBody>
          <a:bodyPr/>
          <a:lstStyle/>
          <a:p>
            <a:r>
              <a:rPr lang="en-US" dirty="0">
                <a:hlinkClick r:id="rId3" action="ppaction://hlinksldjump"/>
              </a:rPr>
              <a:t>Return to slide containing original image.</a:t>
            </a:r>
            <a:endParaRPr lang="en-US" dirty="0"/>
          </a:p>
        </p:txBody>
      </p:sp>
      <p:sp>
        <p:nvSpPr>
          <p:cNvPr id="2" name="Text Placeholder 1">
            <a:extLst>
              <a:ext uri="{FF2B5EF4-FFF2-40B4-BE49-F238E27FC236}">
                <a16:creationId xmlns:a16="http://schemas.microsoft.com/office/drawing/2014/main" id="{A83EC9E9-FAA0-4B25-87DD-D2003D5DD9E8}"/>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252753061"/>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ltLang="en-US" sz="3200" dirty="0"/>
              <a:t>Figure 6.5 The Determinants of National Competitive Advantage: Porter’s Diamond, Text Alternative</a:t>
            </a:r>
            <a:endParaRPr lang="en-US" sz="3200" dirty="0"/>
          </a:p>
        </p:txBody>
      </p:sp>
      <p:sp>
        <p:nvSpPr>
          <p:cNvPr id="11" name="Content Placeholder 10"/>
          <p:cNvSpPr>
            <a:spLocks noGrp="1"/>
          </p:cNvSpPr>
          <p:nvPr>
            <p:ph idx="1"/>
          </p:nvPr>
        </p:nvSpPr>
        <p:spPr>
          <a:xfrm>
            <a:off x="457200" y="1371600"/>
            <a:ext cx="8229600" cy="5181600"/>
          </a:xfrm>
        </p:spPr>
        <p:txBody>
          <a:bodyPr/>
          <a:lstStyle/>
          <a:p>
            <a:r>
              <a:rPr lang="en-US" dirty="0"/>
              <a:t>Four broad attributes of a nation shape the environment in which local firms compete. These are: factor endowments; firm strategy, structure, and rivalry; demand conditions; and related and supporting industries.</a:t>
            </a:r>
          </a:p>
        </p:txBody>
      </p:sp>
      <p:sp>
        <p:nvSpPr>
          <p:cNvPr id="13" name="Text Placeholder 12"/>
          <p:cNvSpPr>
            <a:spLocks noGrp="1"/>
          </p:cNvSpPr>
          <p:nvPr>
            <p:ph type="body" sz="quarter" idx="16"/>
          </p:nvPr>
        </p:nvSpPr>
        <p:spPr>
          <a:xfrm>
            <a:off x="3581400" y="6553200"/>
            <a:ext cx="1981200" cy="45719"/>
          </a:xfrm>
        </p:spPr>
        <p:txBody>
          <a:bodyPr/>
          <a:lstStyle/>
          <a:p>
            <a:r>
              <a:rPr lang="en-US" dirty="0">
                <a:hlinkClick r:id="rId3" action="ppaction://hlinksldjump"/>
              </a:rPr>
              <a:t>Return to slide containing original image.</a:t>
            </a:r>
            <a:endParaRPr lang="en-US" dirty="0"/>
          </a:p>
        </p:txBody>
      </p:sp>
      <p:sp>
        <p:nvSpPr>
          <p:cNvPr id="2" name="Text Placeholder 1">
            <a:extLst>
              <a:ext uri="{FF2B5EF4-FFF2-40B4-BE49-F238E27FC236}">
                <a16:creationId xmlns:a16="http://schemas.microsoft.com/office/drawing/2014/main" id="{A83EC9E9-FAA0-4B25-87DD-D2003D5DD9E8}"/>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8093875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An Overview of Trade Theory </a:t>
            </a:r>
            <a:r>
              <a:rPr lang="en-US" altLang="en-US" sz="2000" dirty="0"/>
              <a:t>1</a:t>
            </a:r>
          </a:p>
        </p:txBody>
      </p:sp>
      <p:sp>
        <p:nvSpPr>
          <p:cNvPr id="455683" name="Rectangle 3"/>
          <p:cNvSpPr>
            <a:spLocks noGrp="1" noChangeArrowheads="1"/>
          </p:cNvSpPr>
          <p:nvPr>
            <p:ph idx="1"/>
          </p:nvPr>
        </p:nvSpPr>
        <p:spPr/>
        <p:txBody>
          <a:bodyPr rtlCol="0">
            <a:normAutofit/>
          </a:bodyPr>
          <a:lstStyle/>
          <a:p>
            <a:pPr marL="0" indent="0">
              <a:buNone/>
              <a:defRPr/>
            </a:pPr>
            <a:r>
              <a:rPr lang="en-US" sz="2800" b="1" dirty="0"/>
              <a:t>Free trade:</a:t>
            </a:r>
            <a:r>
              <a:rPr lang="en-US" sz="2800" dirty="0"/>
              <a:t> where a government does not attempt to influence through quotas or duties what its citizens can buy from another country or what they can produce and sell to another country</a:t>
            </a:r>
          </a:p>
          <a:p>
            <a:pPr lvl="1">
              <a:buFont typeface="Arial" pitchFamily="34" charset="0"/>
              <a:buChar char="•"/>
              <a:defRPr/>
            </a:pPr>
            <a:r>
              <a:rPr lang="en-US" sz="2400" dirty="0"/>
              <a:t>Mercantilism (16</a:t>
            </a:r>
            <a:r>
              <a:rPr lang="en-US" sz="2400" baseline="30000" dirty="0"/>
              <a:t>th</a:t>
            </a:r>
            <a:r>
              <a:rPr lang="en-US" sz="2400" dirty="0"/>
              <a:t> and 17</a:t>
            </a:r>
            <a:r>
              <a:rPr lang="en-US" sz="2400" baseline="30000" dirty="0"/>
              <a:t>th</a:t>
            </a:r>
            <a:r>
              <a:rPr lang="en-US" sz="2400" dirty="0"/>
              <a:t> centuries) encouraged exports and discouraged imports</a:t>
            </a:r>
          </a:p>
          <a:p>
            <a:pPr lvl="1">
              <a:buFont typeface="Arial" pitchFamily="34" charset="0"/>
              <a:buChar char="•"/>
              <a:defRPr/>
            </a:pPr>
            <a:r>
              <a:rPr lang="en-US" sz="2400" dirty="0"/>
              <a:t>Adam Smith (1776) promoted unrestricted free trade</a:t>
            </a:r>
          </a:p>
          <a:p>
            <a:pPr lvl="1">
              <a:buFont typeface="Arial" pitchFamily="34" charset="0"/>
              <a:buChar char="•"/>
              <a:defRPr/>
            </a:pPr>
            <a:r>
              <a:rPr lang="en-US" sz="2400" dirty="0"/>
              <a:t>David Ricardo (19</a:t>
            </a:r>
            <a:r>
              <a:rPr lang="en-US" sz="2400" baseline="30000" dirty="0"/>
              <a:t>th</a:t>
            </a:r>
            <a:r>
              <a:rPr lang="en-US" sz="2400" dirty="0"/>
              <a:t> century) built on Smith’s ideas</a:t>
            </a:r>
          </a:p>
          <a:p>
            <a:pPr lvl="1">
              <a:buFont typeface="Arial" pitchFamily="34" charset="0"/>
              <a:buChar char="•"/>
              <a:defRPr/>
            </a:pPr>
            <a:r>
              <a:rPr lang="en-US" sz="2400" dirty="0"/>
              <a:t>Eli </a:t>
            </a:r>
            <a:r>
              <a:rPr lang="en-US" sz="2400" dirty="0" err="1"/>
              <a:t>Heckscher</a:t>
            </a:r>
            <a:r>
              <a:rPr lang="en-US" sz="2400" dirty="0"/>
              <a:t> and </a:t>
            </a:r>
            <a:r>
              <a:rPr lang="en-US" sz="2400" dirty="0" err="1"/>
              <a:t>Bertil</a:t>
            </a:r>
            <a:r>
              <a:rPr lang="en-US" sz="2400" dirty="0"/>
              <a:t> Ohlin (20</a:t>
            </a:r>
            <a:r>
              <a:rPr lang="en-US" sz="2400" baseline="30000" dirty="0"/>
              <a:t>th</a:t>
            </a:r>
            <a:r>
              <a:rPr lang="en-US" sz="2400" dirty="0"/>
              <a:t> century ) refined Ricardo’s work</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An Overview of Trade Theory </a:t>
            </a:r>
            <a:r>
              <a:rPr lang="en-US" altLang="en-US" sz="2000" dirty="0"/>
              <a:t>2</a:t>
            </a:r>
            <a:endParaRPr lang="en-US" altLang="en-US" dirty="0"/>
          </a:p>
        </p:txBody>
      </p:sp>
      <p:sp>
        <p:nvSpPr>
          <p:cNvPr id="456707" name="Rectangle 3"/>
          <p:cNvSpPr>
            <a:spLocks noGrp="1" noChangeArrowheads="1"/>
          </p:cNvSpPr>
          <p:nvPr>
            <p:ph idx="1"/>
          </p:nvPr>
        </p:nvSpPr>
        <p:spPr/>
        <p:txBody>
          <a:bodyPr rtlCol="0">
            <a:normAutofit/>
          </a:bodyPr>
          <a:lstStyle/>
          <a:p>
            <a:pPr marL="0" indent="0" eaLnBrk="1" fontAlgn="auto" hangingPunct="1">
              <a:buNone/>
              <a:defRPr/>
            </a:pPr>
            <a:r>
              <a:rPr lang="en-US" sz="2800" dirty="0"/>
              <a:t>The Benefits of Trade</a:t>
            </a:r>
          </a:p>
          <a:p>
            <a:pPr lvl="1">
              <a:buFont typeface="Arial" pitchFamily="34" charset="0"/>
              <a:buChar char="•"/>
              <a:defRPr/>
            </a:pPr>
            <a:r>
              <a:rPr lang="en-US" sz="2400" dirty="0"/>
              <a:t>Specialize in manufacture and export of products that can be produced most efficiently in that country</a:t>
            </a:r>
          </a:p>
          <a:p>
            <a:pPr lvl="1">
              <a:buFont typeface="Arial" pitchFamily="34" charset="0"/>
              <a:buChar char="•"/>
              <a:defRPr/>
            </a:pPr>
            <a:r>
              <a:rPr lang="en-US" sz="2400" dirty="0"/>
              <a:t>Import products that can be produced more efficiently in other countries</a:t>
            </a:r>
          </a:p>
          <a:p>
            <a:pPr lvl="1">
              <a:buFont typeface="Arial" pitchFamily="34" charset="0"/>
              <a:buChar char="•"/>
              <a:defRPr/>
            </a:pPr>
            <a:r>
              <a:rPr lang="en-US" sz="2400" dirty="0"/>
              <a:t>Gains arise because international trade allows a country to specialize in the manufacture and export of products</a:t>
            </a:r>
          </a:p>
        </p:txBody>
      </p:sp>
      <p:sp>
        <p:nvSpPr>
          <p:cNvPr id="9" name="Text Placeholder 8"/>
          <p:cNvSpPr>
            <a:spLocks noGrp="1"/>
          </p:cNvSpPr>
          <p:nvPr>
            <p:ph type="body" sz="quarter" idx="16"/>
          </p:nvPr>
        </p:nvSpPr>
        <p:spPr/>
        <p:txBody>
          <a:bodyPr/>
          <a:lstStyle/>
          <a:p>
            <a:endParaRPr lang="en-US"/>
          </a:p>
        </p:txBody>
      </p:sp>
      <p:sp>
        <p:nvSpPr>
          <p:cNvPr id="8" name="Text Placeholder 7"/>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solidFill>
                  <a:srgbClr val="C00000"/>
                </a:solidFill>
              </a:rPr>
              <a:t>Did You Know?</a:t>
            </a:r>
          </a:p>
        </p:txBody>
      </p:sp>
      <p:sp>
        <p:nvSpPr>
          <p:cNvPr id="11" name="Content Placeholder 10"/>
          <p:cNvSpPr>
            <a:spLocks noGrp="1"/>
          </p:cNvSpPr>
          <p:nvPr>
            <p:ph idx="1"/>
          </p:nvPr>
        </p:nvSpPr>
        <p:spPr>
          <a:xfrm>
            <a:off x="2667000" y="1295400"/>
            <a:ext cx="3810000" cy="3200400"/>
          </a:xfrm>
        </p:spPr>
        <p:txBody>
          <a:bodyPr/>
          <a:lstStyle/>
          <a:p>
            <a:pPr marL="0" indent="0">
              <a:buNone/>
            </a:pPr>
            <a:r>
              <a:rPr lang="en-US" dirty="0"/>
              <a:t>Did you know that sugar prices in the United States are much higher than sugar prices in the rest of the world?</a:t>
            </a:r>
          </a:p>
          <a:p>
            <a:pPr marL="0" indent="0">
              <a:buNone/>
            </a:pPr>
            <a:r>
              <a:rPr lang="en-US" dirty="0"/>
              <a:t>	    </a:t>
            </a:r>
            <a:r>
              <a:rPr lang="en-US" sz="2800" b="1" dirty="0">
                <a:solidFill>
                  <a:srgbClr val="FF0000"/>
                </a:solidFill>
                <a:hlinkClick r:id="rId3"/>
              </a:rPr>
              <a:t>Click to play video</a:t>
            </a:r>
            <a:endParaRPr lang="en-US" sz="2800" b="1" dirty="0">
              <a:solidFill>
                <a:srgbClr val="FF0000"/>
              </a:solidFill>
            </a:endParaRPr>
          </a:p>
        </p:txBody>
      </p:sp>
      <p:pic>
        <p:nvPicPr>
          <p:cNvPr id="7" name="Picture 6">
            <a:extLst>
              <a:ext uri="{C183D7F6-B498-43B3-948B-1728B52AA6E4}">
                <adec:decorative xmlns:adec="http://schemas.microsoft.com/office/drawing/2017/decorative" val="1"/>
              </a:ext>
            </a:extLst>
          </p:cNvPr>
          <p:cNvPicPr>
            <a:picLocks noChangeAspect="1" noChangeArrowheads="1"/>
          </p:cNvPicPr>
          <p:nvPr/>
        </p:nvPicPr>
        <p:blipFill>
          <a:blip r:embed="rId4" cstate="print"/>
          <a:srcRect/>
          <a:stretch>
            <a:fillRect/>
          </a:stretch>
        </p:blipFill>
        <p:spPr bwMode="auto">
          <a:xfrm>
            <a:off x="2438400" y="3505200"/>
            <a:ext cx="1057275" cy="1114425"/>
          </a:xfrm>
          <a:prstGeom prst="rect">
            <a:avLst/>
          </a:prstGeom>
          <a:noFill/>
          <a:ln w="9525">
            <a:noFill/>
            <a:miter lim="800000"/>
            <a:headEnd/>
            <a:tailEnd/>
          </a:ln>
        </p:spPr>
      </p:pic>
      <p:sp>
        <p:nvSpPr>
          <p:cNvPr id="6" name="Rounded Rectangle 5">
            <a:extLst>
              <a:ext uri="{C183D7F6-B498-43B3-948B-1728B52AA6E4}">
                <adec:decorative xmlns:adec="http://schemas.microsoft.com/office/drawing/2017/decorative" val="1"/>
              </a:ext>
            </a:extLst>
          </p:cNvPr>
          <p:cNvSpPr/>
          <p:nvPr/>
        </p:nvSpPr>
        <p:spPr>
          <a:xfrm>
            <a:off x="2438400" y="990600"/>
            <a:ext cx="4419600" cy="3962400"/>
          </a:xfrm>
          <a:prstGeom prst="roundRect">
            <a:avLst/>
          </a:prstGeom>
          <a:noFill/>
          <a:ln w="2857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 Placeholder 8"/>
          <p:cNvSpPr>
            <a:spLocks noGrp="1"/>
          </p:cNvSpPr>
          <p:nvPr>
            <p:ph type="body" sz="quarter" idx="16"/>
          </p:nvPr>
        </p:nvSpPr>
        <p:spPr/>
        <p:txBody>
          <a:bodyPr/>
          <a:lstStyle/>
          <a:p>
            <a:endParaRPr lang="en-US"/>
          </a:p>
        </p:txBody>
      </p:sp>
      <p:sp>
        <p:nvSpPr>
          <p:cNvPr id="8" name="Text Placeholder 7"/>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8032896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An Overview of Trade Theory </a:t>
            </a:r>
            <a:r>
              <a:rPr lang="en-US" altLang="en-US" sz="2000" dirty="0"/>
              <a:t>3</a:t>
            </a:r>
            <a:endParaRPr lang="en-US" altLang="en-US" dirty="0"/>
          </a:p>
        </p:txBody>
      </p:sp>
      <p:sp>
        <p:nvSpPr>
          <p:cNvPr id="465923" name="Rectangle 3"/>
          <p:cNvSpPr>
            <a:spLocks noGrp="1" noChangeArrowheads="1"/>
          </p:cNvSpPr>
          <p:nvPr>
            <p:ph idx="1"/>
          </p:nvPr>
        </p:nvSpPr>
        <p:spPr/>
        <p:txBody>
          <a:bodyPr rtlCol="0">
            <a:normAutofit/>
          </a:bodyPr>
          <a:lstStyle/>
          <a:p>
            <a:pPr marL="0" indent="0" eaLnBrk="1" fontAlgn="auto" hangingPunct="1">
              <a:buNone/>
              <a:defRPr/>
            </a:pPr>
            <a:r>
              <a:rPr lang="en-US" sz="2800" dirty="0"/>
              <a:t>The Pattern of International Trade</a:t>
            </a:r>
          </a:p>
          <a:p>
            <a:pPr lvl="1">
              <a:defRPr/>
            </a:pPr>
            <a:r>
              <a:rPr lang="en-US" sz="2400" dirty="0"/>
              <a:t>Ricardo’s theory of comparative advantage</a:t>
            </a:r>
          </a:p>
          <a:p>
            <a:pPr lvl="2">
              <a:defRPr/>
            </a:pPr>
            <a:r>
              <a:rPr lang="en-US" dirty="0"/>
              <a:t>Trade patterns reflect differences in labor productivity</a:t>
            </a:r>
          </a:p>
          <a:p>
            <a:pPr lvl="1">
              <a:defRPr/>
            </a:pPr>
            <a:r>
              <a:rPr lang="en-US" sz="2400" dirty="0" err="1"/>
              <a:t>Heckscher</a:t>
            </a:r>
            <a:r>
              <a:rPr lang="en-US" sz="2400" dirty="0"/>
              <a:t> and Ohlin</a:t>
            </a:r>
          </a:p>
          <a:p>
            <a:pPr lvl="2">
              <a:defRPr/>
            </a:pPr>
            <a:r>
              <a:rPr lang="en-US" dirty="0"/>
              <a:t>Trade reflects the interplay between the proportions in which the factors of production are available in different countries and the proportions in which they are needed for producing particular goods</a:t>
            </a:r>
          </a:p>
          <a:p>
            <a:pPr lvl="1">
              <a:defRPr/>
            </a:pPr>
            <a:r>
              <a:rPr lang="en-US" sz="2400" dirty="0"/>
              <a:t>Raymond Vernon</a:t>
            </a:r>
          </a:p>
          <a:p>
            <a:pPr lvl="2">
              <a:defRPr/>
            </a:pPr>
            <a:r>
              <a:rPr lang="en-US" dirty="0"/>
              <a:t>Trade patterns reflect a product’s life cycle</a:t>
            </a:r>
          </a:p>
        </p:txBody>
      </p:sp>
      <p:sp>
        <p:nvSpPr>
          <p:cNvPr id="8" name="Text Placeholder 7"/>
          <p:cNvSpPr>
            <a:spLocks noGrp="1"/>
          </p:cNvSpPr>
          <p:nvPr>
            <p:ph type="body" sz="quarter" idx="16"/>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8059</TotalTime>
  <Words>4975</Words>
  <Application>Microsoft Office PowerPoint</Application>
  <PresentationFormat>On-screen Show (4:3)</PresentationFormat>
  <Paragraphs>448</Paragraphs>
  <Slides>51</Slides>
  <Notes>51</Notes>
  <HiddenSlides>5</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51</vt:i4>
      </vt:variant>
    </vt:vector>
  </HeadingPairs>
  <TitlesOfParts>
    <vt:vector size="62" baseType="lpstr">
      <vt:lpstr>Arial</vt:lpstr>
      <vt:lpstr>ArumSans Bold</vt:lpstr>
      <vt:lpstr>ArumSans Regular</vt:lpstr>
      <vt:lpstr>Calibri</vt:lpstr>
      <vt:lpstr>Candara</vt:lpstr>
      <vt:lpstr>Times</vt:lpstr>
      <vt:lpstr>Times New Roman</vt:lpstr>
      <vt:lpstr>Verdana</vt:lpstr>
      <vt:lpstr>Wingdings</vt:lpstr>
      <vt:lpstr>1_FIRST, BREAK, LAST slides </vt:lpstr>
      <vt:lpstr>1_Red bar footer BODY/MAIN CONTENT</vt:lpstr>
      <vt:lpstr>Global Business Today 11e by Charles W.L. Hill and G. Tomas M. Hult</vt:lpstr>
      <vt:lpstr>Part 3: The Global Trade and Investment Environment</vt:lpstr>
      <vt:lpstr>Learning Objectives</vt:lpstr>
      <vt:lpstr>Opening Case:  “Trade Wars Are Good and Easy to Win”</vt:lpstr>
      <vt:lpstr>Introduction</vt:lpstr>
      <vt:lpstr>An Overview of Trade Theory 1</vt:lpstr>
      <vt:lpstr>An Overview of Trade Theory 2</vt:lpstr>
      <vt:lpstr>Did You Know?</vt:lpstr>
      <vt:lpstr>An Overview of Trade Theory 3</vt:lpstr>
      <vt:lpstr>An Overview of Trade Theory 4</vt:lpstr>
      <vt:lpstr>An Overview of Trade Theory 5</vt:lpstr>
      <vt:lpstr>Mercantilism</vt:lpstr>
      <vt:lpstr>Absolute Advantage</vt:lpstr>
      <vt:lpstr>Figure 6.1 The Theory of Absolute Advantage</vt:lpstr>
      <vt:lpstr>Table 6.1 Absolute Advantage and the Gains from Trade</vt:lpstr>
      <vt:lpstr>Comparative Advantage 1</vt:lpstr>
      <vt:lpstr>Figure 6.2 The Theory of Comparative Advantage</vt:lpstr>
      <vt:lpstr>Table 6.2 Comparative Advantage and the Gains from Trade</vt:lpstr>
      <vt:lpstr>Comparative Advantage 2</vt:lpstr>
      <vt:lpstr>Comparative Advantage 3</vt:lpstr>
      <vt:lpstr>Comparative Advantage 4</vt:lpstr>
      <vt:lpstr>Comparative Advantage 5</vt:lpstr>
      <vt:lpstr>Figure 6.3 Ghana’s PPF under Diminishing Returns</vt:lpstr>
      <vt:lpstr>Comparative Advantage 6</vt:lpstr>
      <vt:lpstr>Figure 6.4 The Influence of Free Trade on PPF</vt:lpstr>
      <vt:lpstr>Comparative Advantage 7</vt:lpstr>
      <vt:lpstr>Comparative Advantage 8</vt:lpstr>
      <vt:lpstr>Heckscher–Ohlin Theory 1</vt:lpstr>
      <vt:lpstr>Heckscher–Ohlin Theory 2</vt:lpstr>
      <vt:lpstr>Should Factor Endowments or Productivity Drive Trade?</vt:lpstr>
      <vt:lpstr>The Product Life-Cycle Theory 1</vt:lpstr>
      <vt:lpstr>The Product Life-Cycle Theory 2</vt:lpstr>
      <vt:lpstr>New Trade Theory 1</vt:lpstr>
      <vt:lpstr>New Trade Theory 2</vt:lpstr>
      <vt:lpstr>New Trade Theory 3</vt:lpstr>
      <vt:lpstr>New Trade Theory 4</vt:lpstr>
      <vt:lpstr>National Competitive Advantage: Porter’s Diamond 1</vt:lpstr>
      <vt:lpstr>Figure 6.5 The Determinants of National Competitive Advantage: Porter’s Diamond</vt:lpstr>
      <vt:lpstr>National Competitive Advantage: Porter’s Diamond 2</vt:lpstr>
      <vt:lpstr>National Competitive Advantage: Porter’s Diamond 3</vt:lpstr>
      <vt:lpstr>National Competitive Advantage: Porter’s Diamond 4</vt:lpstr>
      <vt:lpstr>National Competitive Advantage: Porter’s Diamond 5</vt:lpstr>
      <vt:lpstr>How Important Is Education?</vt:lpstr>
      <vt:lpstr>National Competitive Advantage: Porter’s Diamond 6</vt:lpstr>
      <vt:lpstr>Focus on Managerial Implications</vt:lpstr>
      <vt:lpstr>Summary</vt:lpstr>
      <vt:lpstr>Accessibility Content: Text Alternatives for Images</vt:lpstr>
      <vt:lpstr>Figure 6.1 The Theory of Absolute Advantage, Text Alternative</vt:lpstr>
      <vt:lpstr>Figure 6.2 The Theory of Comparative Advantage, Text Alternative</vt:lpstr>
      <vt:lpstr>Figure 6.4 The Influence of Free Trade on PPF, Text Alternative</vt:lpstr>
      <vt:lpstr>Figure 6.5 The Determinants of National Competitive Advantage: Porter’s Diamond, Text Alternative</vt:lpstr>
    </vt:vector>
  </TitlesOfParts>
  <Company>McGraw Hill Education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Business Today</dc:title>
  <dc:subject/>
  <dc:creator>Editors, Inc.</dc:creator>
  <cp:keywords>International Trade Theory</cp:keywords>
  <cp:lastModifiedBy>Sarah Blasco</cp:lastModifiedBy>
  <cp:revision>143</cp:revision>
  <dcterms:created xsi:type="dcterms:W3CDTF">2008-04-22T14:29:13Z</dcterms:created>
  <dcterms:modified xsi:type="dcterms:W3CDTF">2019-09-12T18:22:44Z</dcterms:modified>
  <cp:category>Chapter 6</cp:category>
</cp:coreProperties>
</file>